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7" autoAdjust="0"/>
    <p:restoredTop sz="94660"/>
  </p:normalViewPr>
  <p:slideViewPr>
    <p:cSldViewPr snapToGrid="0">
      <p:cViewPr varScale="1">
        <p:scale>
          <a:sx n="85" d="100"/>
          <a:sy n="85" d="100"/>
        </p:scale>
        <p:origin x="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1DEA1-1BD8-410E-8098-753E82B59DE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AR"/>
        </a:p>
      </dgm:t>
    </dgm:pt>
    <dgm:pt modelId="{BD30E03A-C780-4CBC-9AFB-E550FF3FF819}">
      <dgm:prSet phldrT="[Texto]"/>
      <dgm:spPr/>
      <dgm:t>
        <a:bodyPr/>
        <a:lstStyle/>
        <a:p>
          <a:r>
            <a:rPr lang="es-AR" b="1" dirty="0" smtClean="0">
              <a:solidFill>
                <a:srgbClr val="FF3399"/>
              </a:solidFill>
              <a:latin typeface="Arial" pitchFamily="34" charset="0"/>
              <a:cs typeface="Arial" pitchFamily="34" charset="0"/>
            </a:rPr>
            <a:t>CINEMÁTICA</a:t>
          </a:r>
          <a:endParaRPr lang="es-AR" b="1" dirty="0">
            <a:solidFill>
              <a:srgbClr val="FF3399"/>
            </a:solidFill>
            <a:latin typeface="Arial" pitchFamily="34" charset="0"/>
            <a:cs typeface="Arial" pitchFamily="34" charset="0"/>
          </a:endParaRPr>
        </a:p>
      </dgm:t>
    </dgm:pt>
    <dgm:pt modelId="{4BE61DB8-40DF-4DD5-82E5-73C2464B6921}" type="parTrans" cxnId="{E110D526-03F8-4AA4-8DAA-0638785EE51F}">
      <dgm:prSet/>
      <dgm:spPr/>
      <dgm:t>
        <a:bodyPr/>
        <a:lstStyle/>
        <a:p>
          <a:endParaRPr lang="es-AR"/>
        </a:p>
      </dgm:t>
    </dgm:pt>
    <dgm:pt modelId="{96056E8D-E8B4-4610-9FC0-DFAD12C00DA4}" type="sibTrans" cxnId="{E110D526-03F8-4AA4-8DAA-0638785EE51F}">
      <dgm:prSet/>
      <dgm:spPr/>
      <dgm:t>
        <a:bodyPr/>
        <a:lstStyle/>
        <a:p>
          <a:endParaRPr lang="es-AR"/>
        </a:p>
      </dgm:t>
    </dgm:pt>
    <dgm:pt modelId="{734BAA49-346C-464D-80F1-18B0F64B96F4}">
      <dgm:prSet phldrT="[Texto]"/>
      <dgm:spPr/>
      <dgm:t>
        <a:bodyPr/>
        <a:lstStyle/>
        <a:p>
          <a:r>
            <a:rPr lang="es-ES_tradnl" b="1" dirty="0" smtClean="0">
              <a:solidFill>
                <a:schemeClr val="tx1"/>
              </a:solidFill>
              <a:latin typeface="Arial" pitchFamily="34" charset="0"/>
              <a:cs typeface="Arial" pitchFamily="34" charset="0"/>
            </a:rPr>
            <a:t>Es la rama de la mecánica que estudia las  leyes del movimiento sin tener en cuenta sus causas.</a:t>
          </a:r>
          <a:endParaRPr lang="es-AR" dirty="0">
            <a:solidFill>
              <a:schemeClr val="tx1"/>
            </a:solidFill>
            <a:latin typeface="Arial" pitchFamily="34" charset="0"/>
            <a:cs typeface="Arial" pitchFamily="34" charset="0"/>
          </a:endParaRPr>
        </a:p>
      </dgm:t>
    </dgm:pt>
    <dgm:pt modelId="{9E922559-A0AB-49E7-A744-65B51381E2C6}" type="parTrans" cxnId="{3F6D799A-3E8D-4892-8E5A-1ED99B88E2A2}">
      <dgm:prSet/>
      <dgm:spPr/>
      <dgm:t>
        <a:bodyPr/>
        <a:lstStyle/>
        <a:p>
          <a:endParaRPr lang="es-AR"/>
        </a:p>
      </dgm:t>
    </dgm:pt>
    <dgm:pt modelId="{CDAD6924-902C-4515-93C9-1972A6EC335D}" type="sibTrans" cxnId="{3F6D799A-3E8D-4892-8E5A-1ED99B88E2A2}">
      <dgm:prSet/>
      <dgm:spPr/>
      <dgm:t>
        <a:bodyPr/>
        <a:lstStyle/>
        <a:p>
          <a:endParaRPr lang="es-AR"/>
        </a:p>
      </dgm:t>
    </dgm:pt>
    <dgm:pt modelId="{F4A78C5A-CFBB-4134-8D0B-B11E4ABA513C}">
      <dgm:prSet phldrT="[Texto]"/>
      <dgm:spPr/>
      <dgm:t>
        <a:bodyPr/>
        <a:lstStyle/>
        <a:p>
          <a:r>
            <a:rPr lang="es-ES_tradnl" b="1" dirty="0" smtClean="0">
              <a:solidFill>
                <a:schemeClr val="tx1"/>
              </a:solidFill>
              <a:latin typeface="Arial" pitchFamily="34" charset="0"/>
              <a:cs typeface="Arial" pitchFamily="34" charset="0"/>
            </a:rPr>
            <a:t>Realiza una descripción del movimiento de un cuerpo. </a:t>
          </a:r>
          <a:endParaRPr lang="es-AR" dirty="0">
            <a:solidFill>
              <a:schemeClr val="tx1"/>
            </a:solidFill>
            <a:latin typeface="Arial" pitchFamily="34" charset="0"/>
            <a:cs typeface="Arial" pitchFamily="34" charset="0"/>
          </a:endParaRPr>
        </a:p>
      </dgm:t>
    </dgm:pt>
    <dgm:pt modelId="{CBC04BC8-87BB-40D3-8D92-AFC5FB62ABC2}" type="parTrans" cxnId="{13839930-8CF1-4505-ACD8-67629222935F}">
      <dgm:prSet/>
      <dgm:spPr/>
      <dgm:t>
        <a:bodyPr/>
        <a:lstStyle/>
        <a:p>
          <a:endParaRPr lang="es-AR"/>
        </a:p>
      </dgm:t>
    </dgm:pt>
    <dgm:pt modelId="{2DE45312-FEFE-4916-8234-30177FDA2664}" type="sibTrans" cxnId="{13839930-8CF1-4505-ACD8-67629222935F}">
      <dgm:prSet/>
      <dgm:spPr/>
      <dgm:t>
        <a:bodyPr/>
        <a:lstStyle/>
        <a:p>
          <a:endParaRPr lang="es-AR"/>
        </a:p>
      </dgm:t>
    </dgm:pt>
    <dgm:pt modelId="{F59F7379-85A3-485A-AF70-EFF285804127}">
      <dgm:prSet phldrT="[Texto]"/>
      <dgm:spPr/>
      <dgm:t>
        <a:bodyPr/>
        <a:lstStyle/>
        <a:p>
          <a:r>
            <a:rPr lang="es-AR" b="1" dirty="0" smtClean="0">
              <a:solidFill>
                <a:schemeClr val="bg1"/>
              </a:solidFill>
              <a:latin typeface="Arial" pitchFamily="34" charset="0"/>
              <a:cs typeface="Arial" pitchFamily="34" charset="0"/>
            </a:rPr>
            <a:t>DINÁMICA</a:t>
          </a:r>
          <a:endParaRPr lang="es-AR" b="1" dirty="0">
            <a:solidFill>
              <a:schemeClr val="bg1"/>
            </a:solidFill>
            <a:latin typeface="Arial" pitchFamily="34" charset="0"/>
            <a:cs typeface="Arial" pitchFamily="34" charset="0"/>
          </a:endParaRPr>
        </a:p>
      </dgm:t>
    </dgm:pt>
    <dgm:pt modelId="{F597ABE7-4700-4346-95B7-3BE3631CB3AC}" type="parTrans" cxnId="{E4EE8D11-AEF1-4917-B556-497EE24410CF}">
      <dgm:prSet/>
      <dgm:spPr/>
      <dgm:t>
        <a:bodyPr/>
        <a:lstStyle/>
        <a:p>
          <a:endParaRPr lang="es-AR"/>
        </a:p>
      </dgm:t>
    </dgm:pt>
    <dgm:pt modelId="{C404BAF1-418B-4688-8945-EF465E54BA09}" type="sibTrans" cxnId="{E4EE8D11-AEF1-4917-B556-497EE24410CF}">
      <dgm:prSet/>
      <dgm:spPr/>
      <dgm:t>
        <a:bodyPr/>
        <a:lstStyle/>
        <a:p>
          <a:endParaRPr lang="es-AR"/>
        </a:p>
      </dgm:t>
    </dgm:pt>
    <dgm:pt modelId="{0F5E790E-E6FA-4E8F-A367-A232ED5B88E8}">
      <dgm:prSet phldrT="[Texto]"/>
      <dgm:spPr/>
      <dgm:t>
        <a:bodyPr/>
        <a:lstStyle/>
        <a:p>
          <a:pPr algn="l"/>
          <a:r>
            <a:rPr lang="es-ES_tradnl" b="1" dirty="0" smtClean="0">
              <a:solidFill>
                <a:schemeClr val="tx1"/>
              </a:solidFill>
              <a:latin typeface="Arial" pitchFamily="34" charset="0"/>
              <a:cs typeface="Arial" pitchFamily="34" charset="0"/>
            </a:rPr>
            <a:t>Es la rama de la física que estudia la  evolución del movimiento de un sistema                  físico con relación a las                                                    causas que lo producen.</a:t>
          </a:r>
          <a:endParaRPr lang="es-AR" dirty="0">
            <a:solidFill>
              <a:schemeClr val="tx1"/>
            </a:solidFill>
            <a:latin typeface="Arial" pitchFamily="34" charset="0"/>
            <a:cs typeface="Arial" pitchFamily="34" charset="0"/>
          </a:endParaRPr>
        </a:p>
      </dgm:t>
    </dgm:pt>
    <dgm:pt modelId="{0EC26500-1096-45DF-9A66-1D0A1BB46EBF}" type="parTrans" cxnId="{4F02B5D7-AD14-4C4A-8982-126964C2187D}">
      <dgm:prSet/>
      <dgm:spPr/>
      <dgm:t>
        <a:bodyPr/>
        <a:lstStyle/>
        <a:p>
          <a:endParaRPr lang="es-AR"/>
        </a:p>
      </dgm:t>
    </dgm:pt>
    <dgm:pt modelId="{7D9BD4C7-0BDB-42D9-863B-A106D3E1DE52}" type="sibTrans" cxnId="{4F02B5D7-AD14-4C4A-8982-126964C2187D}">
      <dgm:prSet/>
      <dgm:spPr/>
      <dgm:t>
        <a:bodyPr/>
        <a:lstStyle/>
        <a:p>
          <a:endParaRPr lang="es-AR"/>
        </a:p>
      </dgm:t>
    </dgm:pt>
    <dgm:pt modelId="{2022AFA5-BA4A-497B-B96E-62076AA0DC1D}">
      <dgm:prSet phldrT="[Texto]"/>
      <dgm:spPr/>
      <dgm:t>
        <a:bodyPr/>
        <a:lstStyle/>
        <a:p>
          <a:r>
            <a:rPr lang="es-ES_tradnl" b="1" dirty="0" smtClean="0">
              <a:solidFill>
                <a:schemeClr val="tx1"/>
              </a:solidFill>
              <a:latin typeface="Arial" pitchFamily="34" charset="0"/>
              <a:cs typeface="Arial" pitchFamily="34" charset="0"/>
            </a:rPr>
            <a:t>Registra la posición, la velocidad y la aceleración del cuerpo. Relaciona estos elementos con el tiempo transcurrido.</a:t>
          </a:r>
          <a:endParaRPr lang="es-AR" b="1" dirty="0">
            <a:solidFill>
              <a:schemeClr val="tx1"/>
            </a:solidFill>
            <a:latin typeface="Arial" pitchFamily="34" charset="0"/>
            <a:cs typeface="Arial" pitchFamily="34" charset="0"/>
          </a:endParaRPr>
        </a:p>
      </dgm:t>
    </dgm:pt>
    <dgm:pt modelId="{64181436-FDCF-445D-9B04-646AB2ACD718}" type="parTrans" cxnId="{337CC7F8-226B-4D0C-B25A-C7A18DCEF914}">
      <dgm:prSet/>
      <dgm:spPr/>
      <dgm:t>
        <a:bodyPr/>
        <a:lstStyle/>
        <a:p>
          <a:endParaRPr lang="es-AR"/>
        </a:p>
      </dgm:t>
    </dgm:pt>
    <dgm:pt modelId="{DC89B318-2B10-4A4D-BEE8-32501B8A3B4B}" type="sibTrans" cxnId="{337CC7F8-226B-4D0C-B25A-C7A18DCEF914}">
      <dgm:prSet/>
      <dgm:spPr/>
      <dgm:t>
        <a:bodyPr/>
        <a:lstStyle/>
        <a:p>
          <a:endParaRPr lang="es-AR"/>
        </a:p>
      </dgm:t>
    </dgm:pt>
    <dgm:pt modelId="{4308360A-7443-4183-AA69-2A690FC41A71}" type="pres">
      <dgm:prSet presAssocID="{1F01DEA1-1BD8-410E-8098-753E82B59DE2}" presName="Name0" presStyleCnt="0">
        <dgm:presLayoutVars>
          <dgm:dir/>
          <dgm:animLvl val="lvl"/>
          <dgm:resizeHandles val="exact"/>
        </dgm:presLayoutVars>
      </dgm:prSet>
      <dgm:spPr/>
      <dgm:t>
        <a:bodyPr/>
        <a:lstStyle/>
        <a:p>
          <a:endParaRPr lang="es-AR"/>
        </a:p>
      </dgm:t>
    </dgm:pt>
    <dgm:pt modelId="{F1C4B67A-9919-4F0A-8EB0-4D6C1C10E6BE}" type="pres">
      <dgm:prSet presAssocID="{BD30E03A-C780-4CBC-9AFB-E550FF3FF819}" presName="composite" presStyleCnt="0"/>
      <dgm:spPr/>
    </dgm:pt>
    <dgm:pt modelId="{EFC1215D-FAD3-4D2B-978D-3ACEFCD22E79}" type="pres">
      <dgm:prSet presAssocID="{BD30E03A-C780-4CBC-9AFB-E550FF3FF819}" presName="parTx" presStyleLbl="alignNode1" presStyleIdx="0" presStyleCnt="2">
        <dgm:presLayoutVars>
          <dgm:chMax val="0"/>
          <dgm:chPref val="0"/>
          <dgm:bulletEnabled val="1"/>
        </dgm:presLayoutVars>
      </dgm:prSet>
      <dgm:spPr/>
      <dgm:t>
        <a:bodyPr/>
        <a:lstStyle/>
        <a:p>
          <a:endParaRPr lang="es-AR"/>
        </a:p>
      </dgm:t>
    </dgm:pt>
    <dgm:pt modelId="{FBAC90DF-F5D9-4FC4-8EF4-13D5DD132300}" type="pres">
      <dgm:prSet presAssocID="{BD30E03A-C780-4CBC-9AFB-E550FF3FF819}" presName="desTx" presStyleLbl="alignAccFollowNode1" presStyleIdx="0" presStyleCnt="2">
        <dgm:presLayoutVars>
          <dgm:bulletEnabled val="1"/>
        </dgm:presLayoutVars>
      </dgm:prSet>
      <dgm:spPr/>
      <dgm:t>
        <a:bodyPr/>
        <a:lstStyle/>
        <a:p>
          <a:endParaRPr lang="es-AR"/>
        </a:p>
      </dgm:t>
    </dgm:pt>
    <dgm:pt modelId="{6F3DF63C-859C-46FA-AFEC-4F63102F425E}" type="pres">
      <dgm:prSet presAssocID="{96056E8D-E8B4-4610-9FC0-DFAD12C00DA4}" presName="space" presStyleCnt="0"/>
      <dgm:spPr/>
    </dgm:pt>
    <dgm:pt modelId="{2057D2B7-045E-480C-86B4-F351691E67BD}" type="pres">
      <dgm:prSet presAssocID="{F59F7379-85A3-485A-AF70-EFF285804127}" presName="composite" presStyleCnt="0"/>
      <dgm:spPr/>
    </dgm:pt>
    <dgm:pt modelId="{2970C42E-665E-4DFE-AC9B-A1B594410237}" type="pres">
      <dgm:prSet presAssocID="{F59F7379-85A3-485A-AF70-EFF285804127}" presName="parTx" presStyleLbl="alignNode1" presStyleIdx="1" presStyleCnt="2">
        <dgm:presLayoutVars>
          <dgm:chMax val="0"/>
          <dgm:chPref val="0"/>
          <dgm:bulletEnabled val="1"/>
        </dgm:presLayoutVars>
      </dgm:prSet>
      <dgm:spPr/>
      <dgm:t>
        <a:bodyPr/>
        <a:lstStyle/>
        <a:p>
          <a:endParaRPr lang="es-AR"/>
        </a:p>
      </dgm:t>
    </dgm:pt>
    <dgm:pt modelId="{1875A85A-A073-4C74-8B5B-02E6ABEF6785}" type="pres">
      <dgm:prSet presAssocID="{F59F7379-85A3-485A-AF70-EFF285804127}" presName="desTx" presStyleLbl="alignAccFollowNode1" presStyleIdx="1" presStyleCnt="2">
        <dgm:presLayoutVars>
          <dgm:bulletEnabled val="1"/>
        </dgm:presLayoutVars>
      </dgm:prSet>
      <dgm:spPr/>
      <dgm:t>
        <a:bodyPr/>
        <a:lstStyle/>
        <a:p>
          <a:endParaRPr lang="es-AR"/>
        </a:p>
      </dgm:t>
    </dgm:pt>
  </dgm:ptLst>
  <dgm:cxnLst>
    <dgm:cxn modelId="{2701388E-1EA4-4E40-ACEE-A8F24228F8DC}" type="presOf" srcId="{BD30E03A-C780-4CBC-9AFB-E550FF3FF819}" destId="{EFC1215D-FAD3-4D2B-978D-3ACEFCD22E79}" srcOrd="0" destOrd="0" presId="urn:microsoft.com/office/officeart/2005/8/layout/hList1"/>
    <dgm:cxn modelId="{A3B8D243-BC53-4046-9745-7EE71C17DFAC}" type="presOf" srcId="{2022AFA5-BA4A-497B-B96E-62076AA0DC1D}" destId="{FBAC90DF-F5D9-4FC4-8EF4-13D5DD132300}" srcOrd="0" destOrd="2" presId="urn:microsoft.com/office/officeart/2005/8/layout/hList1"/>
    <dgm:cxn modelId="{13839930-8CF1-4505-ACD8-67629222935F}" srcId="{BD30E03A-C780-4CBC-9AFB-E550FF3FF819}" destId="{F4A78C5A-CFBB-4134-8D0B-B11E4ABA513C}" srcOrd="1" destOrd="0" parTransId="{CBC04BC8-87BB-40D3-8D92-AFC5FB62ABC2}" sibTransId="{2DE45312-FEFE-4916-8234-30177FDA2664}"/>
    <dgm:cxn modelId="{337CC7F8-226B-4D0C-B25A-C7A18DCEF914}" srcId="{BD30E03A-C780-4CBC-9AFB-E550FF3FF819}" destId="{2022AFA5-BA4A-497B-B96E-62076AA0DC1D}" srcOrd="2" destOrd="0" parTransId="{64181436-FDCF-445D-9B04-646AB2ACD718}" sibTransId="{DC89B318-2B10-4A4D-BEE8-32501B8A3B4B}"/>
    <dgm:cxn modelId="{4F02B5D7-AD14-4C4A-8982-126964C2187D}" srcId="{F59F7379-85A3-485A-AF70-EFF285804127}" destId="{0F5E790E-E6FA-4E8F-A367-A232ED5B88E8}" srcOrd="0" destOrd="0" parTransId="{0EC26500-1096-45DF-9A66-1D0A1BB46EBF}" sibTransId="{7D9BD4C7-0BDB-42D9-863B-A106D3E1DE52}"/>
    <dgm:cxn modelId="{E110D526-03F8-4AA4-8DAA-0638785EE51F}" srcId="{1F01DEA1-1BD8-410E-8098-753E82B59DE2}" destId="{BD30E03A-C780-4CBC-9AFB-E550FF3FF819}" srcOrd="0" destOrd="0" parTransId="{4BE61DB8-40DF-4DD5-82E5-73C2464B6921}" sibTransId="{96056E8D-E8B4-4610-9FC0-DFAD12C00DA4}"/>
    <dgm:cxn modelId="{2CBBA83A-E40B-4814-8F01-1D7A5F8AFCDC}" type="presOf" srcId="{1F01DEA1-1BD8-410E-8098-753E82B59DE2}" destId="{4308360A-7443-4183-AA69-2A690FC41A71}" srcOrd="0" destOrd="0" presId="urn:microsoft.com/office/officeart/2005/8/layout/hList1"/>
    <dgm:cxn modelId="{04231769-442D-4B05-9BAD-1F1C29939CE8}" type="presOf" srcId="{F59F7379-85A3-485A-AF70-EFF285804127}" destId="{2970C42E-665E-4DFE-AC9B-A1B594410237}" srcOrd="0" destOrd="0" presId="urn:microsoft.com/office/officeart/2005/8/layout/hList1"/>
    <dgm:cxn modelId="{FC92CF87-3BA6-47A0-98E2-3240D4D42CC5}" type="presOf" srcId="{0F5E790E-E6FA-4E8F-A367-A232ED5B88E8}" destId="{1875A85A-A073-4C74-8B5B-02E6ABEF6785}" srcOrd="0" destOrd="0" presId="urn:microsoft.com/office/officeart/2005/8/layout/hList1"/>
    <dgm:cxn modelId="{E4EE8D11-AEF1-4917-B556-497EE24410CF}" srcId="{1F01DEA1-1BD8-410E-8098-753E82B59DE2}" destId="{F59F7379-85A3-485A-AF70-EFF285804127}" srcOrd="1" destOrd="0" parTransId="{F597ABE7-4700-4346-95B7-3BE3631CB3AC}" sibTransId="{C404BAF1-418B-4688-8945-EF465E54BA09}"/>
    <dgm:cxn modelId="{8878567C-8CCF-4BC0-BC3D-A198CE4AC155}" type="presOf" srcId="{F4A78C5A-CFBB-4134-8D0B-B11E4ABA513C}" destId="{FBAC90DF-F5D9-4FC4-8EF4-13D5DD132300}" srcOrd="0" destOrd="1" presId="urn:microsoft.com/office/officeart/2005/8/layout/hList1"/>
    <dgm:cxn modelId="{7244EDD7-3F68-4837-B7E6-6438DF4A0184}" type="presOf" srcId="{734BAA49-346C-464D-80F1-18B0F64B96F4}" destId="{FBAC90DF-F5D9-4FC4-8EF4-13D5DD132300}" srcOrd="0" destOrd="0" presId="urn:microsoft.com/office/officeart/2005/8/layout/hList1"/>
    <dgm:cxn modelId="{3F6D799A-3E8D-4892-8E5A-1ED99B88E2A2}" srcId="{BD30E03A-C780-4CBC-9AFB-E550FF3FF819}" destId="{734BAA49-346C-464D-80F1-18B0F64B96F4}" srcOrd="0" destOrd="0" parTransId="{9E922559-A0AB-49E7-A744-65B51381E2C6}" sibTransId="{CDAD6924-902C-4515-93C9-1972A6EC335D}"/>
    <dgm:cxn modelId="{004C0A8E-55A4-40B8-BC8F-D746D4577201}" type="presParOf" srcId="{4308360A-7443-4183-AA69-2A690FC41A71}" destId="{F1C4B67A-9919-4F0A-8EB0-4D6C1C10E6BE}" srcOrd="0" destOrd="0" presId="urn:microsoft.com/office/officeart/2005/8/layout/hList1"/>
    <dgm:cxn modelId="{B3B6F310-D9D8-4933-AC84-871BB2EE2C38}" type="presParOf" srcId="{F1C4B67A-9919-4F0A-8EB0-4D6C1C10E6BE}" destId="{EFC1215D-FAD3-4D2B-978D-3ACEFCD22E79}" srcOrd="0" destOrd="0" presId="urn:microsoft.com/office/officeart/2005/8/layout/hList1"/>
    <dgm:cxn modelId="{7F3173BA-6BA1-4D4F-AF1A-81C82A7D255D}" type="presParOf" srcId="{F1C4B67A-9919-4F0A-8EB0-4D6C1C10E6BE}" destId="{FBAC90DF-F5D9-4FC4-8EF4-13D5DD132300}" srcOrd="1" destOrd="0" presId="urn:microsoft.com/office/officeart/2005/8/layout/hList1"/>
    <dgm:cxn modelId="{686170C6-9455-429E-9EA3-A9335D68D042}" type="presParOf" srcId="{4308360A-7443-4183-AA69-2A690FC41A71}" destId="{6F3DF63C-859C-46FA-AFEC-4F63102F425E}" srcOrd="1" destOrd="0" presId="urn:microsoft.com/office/officeart/2005/8/layout/hList1"/>
    <dgm:cxn modelId="{30D746F2-5D01-425B-A8A8-4D455A3BB6CD}" type="presParOf" srcId="{4308360A-7443-4183-AA69-2A690FC41A71}" destId="{2057D2B7-045E-480C-86B4-F351691E67BD}" srcOrd="2" destOrd="0" presId="urn:microsoft.com/office/officeart/2005/8/layout/hList1"/>
    <dgm:cxn modelId="{86D7BAD3-3642-4F51-8DE3-7DC4DB944C61}" type="presParOf" srcId="{2057D2B7-045E-480C-86B4-F351691E67BD}" destId="{2970C42E-665E-4DFE-AC9B-A1B594410237}" srcOrd="0" destOrd="0" presId="urn:microsoft.com/office/officeart/2005/8/layout/hList1"/>
    <dgm:cxn modelId="{34E28804-5D5F-4A40-8092-EF50EBB15F56}" type="presParOf" srcId="{2057D2B7-045E-480C-86B4-F351691E67BD}" destId="{1875A85A-A073-4C74-8B5B-02E6ABEF678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2CC85C-792E-4A67-971A-C21851DF99C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AR"/>
        </a:p>
      </dgm:t>
    </dgm:pt>
    <dgm:pt modelId="{E4687829-9E7A-4EBE-B258-3DFF5BDB3CF6}">
      <dgm:prSet phldrT="[Texto]"/>
      <dgm:spPr/>
      <dgm:t>
        <a:bodyPr/>
        <a:lstStyle/>
        <a:p>
          <a:pPr algn="ctr"/>
          <a:r>
            <a:rPr lang="es-AR" b="1" dirty="0" smtClean="0">
              <a:solidFill>
                <a:srgbClr val="006600"/>
              </a:solidFill>
              <a:latin typeface="Arial" pitchFamily="34" charset="0"/>
              <a:cs typeface="Arial" pitchFamily="34" charset="0"/>
            </a:rPr>
            <a:t>TRAYECTORIA </a:t>
          </a:r>
        </a:p>
        <a:p>
          <a:pPr algn="ctr"/>
          <a:r>
            <a:rPr lang="es-AR" b="1" dirty="0" smtClean="0">
              <a:solidFill>
                <a:srgbClr val="006600"/>
              </a:solidFill>
              <a:latin typeface="Arial" pitchFamily="34" charset="0"/>
              <a:cs typeface="Arial" pitchFamily="34" charset="0"/>
            </a:rPr>
            <a:t>La trayectoria que describe un cuerpo que se mueve es la línea formada en el espacio por las sucesivas </a:t>
          </a:r>
          <a:r>
            <a:rPr lang="es-AR" dirty="0" smtClean="0">
              <a:solidFill>
                <a:srgbClr val="006600"/>
              </a:solidFill>
              <a:latin typeface="Arial" pitchFamily="34" charset="0"/>
              <a:cs typeface="Arial" pitchFamily="34" charset="0"/>
            </a:rPr>
            <a:t>posiciones de ese cuerpo.</a:t>
          </a:r>
          <a:r>
            <a:rPr lang="es-AR" dirty="0" smtClean="0">
              <a:solidFill>
                <a:schemeClr val="accent1"/>
              </a:solidFill>
            </a:rPr>
            <a:t/>
          </a:r>
          <a:br>
            <a:rPr lang="es-AR" dirty="0" smtClean="0">
              <a:solidFill>
                <a:schemeClr val="accent1"/>
              </a:solidFill>
            </a:rPr>
          </a:br>
          <a:r>
            <a:rPr lang="es-AR" b="1" dirty="0" smtClean="0">
              <a:solidFill>
                <a:srgbClr val="FF3399"/>
              </a:solidFill>
              <a:latin typeface="Arial" pitchFamily="34" charset="0"/>
              <a:cs typeface="Arial" pitchFamily="34" charset="0"/>
            </a:rPr>
            <a:t>DESPLAZAMIENTO</a:t>
          </a:r>
          <a:r>
            <a:rPr lang="es-AR" b="1" dirty="0" smtClean="0">
              <a:solidFill>
                <a:srgbClr val="FF3399"/>
              </a:solidFill>
            </a:rPr>
            <a:t/>
          </a:r>
          <a:br>
            <a:rPr lang="es-AR" b="1" dirty="0" smtClean="0">
              <a:solidFill>
                <a:srgbClr val="FF3399"/>
              </a:solidFill>
            </a:rPr>
          </a:br>
          <a:r>
            <a:rPr lang="es-AR" b="1" dirty="0" smtClean="0">
              <a:solidFill>
                <a:srgbClr val="FF3399"/>
              </a:solidFill>
              <a:latin typeface="Arial" pitchFamily="34" charset="0"/>
              <a:cs typeface="Arial" pitchFamily="34" charset="0"/>
            </a:rPr>
            <a:t>es un vector que señala los puntos inicial y final.</a:t>
          </a:r>
          <a:endParaRPr lang="es-AR" b="1" dirty="0">
            <a:solidFill>
              <a:srgbClr val="FF3399"/>
            </a:solidFill>
            <a:latin typeface="Arial" pitchFamily="34" charset="0"/>
            <a:cs typeface="Arial" pitchFamily="34" charset="0"/>
          </a:endParaRPr>
        </a:p>
      </dgm:t>
    </dgm:pt>
    <dgm:pt modelId="{E4D333BD-917A-494F-811C-6B299189B3D7}" type="parTrans" cxnId="{678C27BD-AE14-42C4-A488-832CFFAE4804}">
      <dgm:prSet/>
      <dgm:spPr/>
      <dgm:t>
        <a:bodyPr/>
        <a:lstStyle/>
        <a:p>
          <a:endParaRPr lang="es-AR"/>
        </a:p>
      </dgm:t>
    </dgm:pt>
    <dgm:pt modelId="{EB8346C2-C7B0-45F9-B9B2-A9D0C3BC2415}" type="sibTrans" cxnId="{678C27BD-AE14-42C4-A488-832CFFAE4804}">
      <dgm:prSet/>
      <dgm:spPr/>
      <dgm:t>
        <a:bodyPr/>
        <a:lstStyle/>
        <a:p>
          <a:endParaRPr lang="es-AR"/>
        </a:p>
      </dgm:t>
    </dgm:pt>
    <dgm:pt modelId="{7F58EC3A-099A-41A5-9D38-C9B9CCAA1BF9}">
      <dgm:prSet phldrT="[Texto]"/>
      <dgm:spPr/>
      <dgm:t>
        <a:bodyPr/>
        <a:lstStyle/>
        <a:p>
          <a:r>
            <a:rPr lang="es-ES_tradnl" b="1" dirty="0" smtClean="0">
              <a:solidFill>
                <a:srgbClr val="000099"/>
              </a:solidFill>
              <a:latin typeface="Arial" pitchFamily="34" charset="0"/>
              <a:cs typeface="Arial" pitchFamily="34" charset="0"/>
            </a:rPr>
            <a:t>                     MOVIMIENTO</a:t>
          </a:r>
        </a:p>
        <a:p>
          <a:r>
            <a:rPr lang="es-ES_tradnl" b="1" dirty="0" smtClean="0">
              <a:solidFill>
                <a:srgbClr val="000099"/>
              </a:solidFill>
              <a:latin typeface="Arial" pitchFamily="34" charset="0"/>
              <a:cs typeface="Arial" pitchFamily="34" charset="0"/>
            </a:rPr>
            <a:t>Decimos que un cuerpo está en movimiento  cuando su posición varía con respecto de un punto fijo tomado arbitrariamente como punto de referencia. Como consecuencia, el movimiento es un concepto relativo, un cuerpo se mueve en relación a otro, ya que en el universo no existe nada que no se mueva. </a:t>
          </a:r>
          <a:r>
            <a:rPr lang="es-ES_tradnl" dirty="0" smtClean="0">
              <a:solidFill>
                <a:srgbClr val="000099"/>
              </a:solidFill>
            </a:rPr>
            <a:t/>
          </a:r>
          <a:br>
            <a:rPr lang="es-ES_tradnl" dirty="0" smtClean="0">
              <a:solidFill>
                <a:srgbClr val="000099"/>
              </a:solidFill>
            </a:rPr>
          </a:br>
          <a:endParaRPr lang="es-AR" dirty="0">
            <a:solidFill>
              <a:srgbClr val="000099"/>
            </a:solidFill>
          </a:endParaRPr>
        </a:p>
      </dgm:t>
    </dgm:pt>
    <dgm:pt modelId="{918F2958-9D75-4E26-9683-EBE7145EDFD8}" type="sibTrans" cxnId="{DBBB8759-97DF-4941-93BE-285FCDC2ABB5}">
      <dgm:prSet/>
      <dgm:spPr/>
      <dgm:t>
        <a:bodyPr/>
        <a:lstStyle/>
        <a:p>
          <a:endParaRPr lang="es-AR"/>
        </a:p>
      </dgm:t>
    </dgm:pt>
    <dgm:pt modelId="{59E7325A-EBE9-42E9-AD27-6DE1DBF902BC}" type="parTrans" cxnId="{DBBB8759-97DF-4941-93BE-285FCDC2ABB5}">
      <dgm:prSet/>
      <dgm:spPr/>
      <dgm:t>
        <a:bodyPr/>
        <a:lstStyle/>
        <a:p>
          <a:endParaRPr lang="es-AR"/>
        </a:p>
      </dgm:t>
    </dgm:pt>
    <dgm:pt modelId="{2B340AF8-9CB1-4694-B7D0-4343181FA05A}" type="pres">
      <dgm:prSet presAssocID="{5E2CC85C-792E-4A67-971A-C21851DF99C7}" presName="linear" presStyleCnt="0">
        <dgm:presLayoutVars>
          <dgm:dir/>
          <dgm:resizeHandles val="exact"/>
        </dgm:presLayoutVars>
      </dgm:prSet>
      <dgm:spPr/>
      <dgm:t>
        <a:bodyPr/>
        <a:lstStyle/>
        <a:p>
          <a:endParaRPr lang="es-AR"/>
        </a:p>
      </dgm:t>
    </dgm:pt>
    <dgm:pt modelId="{74001485-C80B-4B79-8F33-FCE0A4A5B8AD}" type="pres">
      <dgm:prSet presAssocID="{7F58EC3A-099A-41A5-9D38-C9B9CCAA1BF9}" presName="comp" presStyleCnt="0"/>
      <dgm:spPr/>
    </dgm:pt>
    <dgm:pt modelId="{91EB6A71-8AC7-4308-9DEC-193F95ACE661}" type="pres">
      <dgm:prSet presAssocID="{7F58EC3A-099A-41A5-9D38-C9B9CCAA1BF9}" presName="box" presStyleLbl="node1" presStyleIdx="0" presStyleCnt="2" custLinFactNeighborX="388" custLinFactNeighborY="3250"/>
      <dgm:spPr/>
      <dgm:t>
        <a:bodyPr/>
        <a:lstStyle/>
        <a:p>
          <a:endParaRPr lang="es-AR"/>
        </a:p>
      </dgm:t>
    </dgm:pt>
    <dgm:pt modelId="{BF28B2D6-D2E5-4519-85F1-57268CEA573A}" type="pres">
      <dgm:prSet presAssocID="{7F58EC3A-099A-41A5-9D38-C9B9CCAA1BF9}" presName="img" presStyleLbl="fgImgPlace1" presStyleIdx="0" presStyleCnt="2"/>
      <dgm:spPr>
        <a:blipFill rotWithShape="1">
          <a:blip xmlns:r="http://schemas.openxmlformats.org/officeDocument/2006/relationships" r:embed="rId1"/>
          <a:stretch>
            <a:fillRect/>
          </a:stretch>
        </a:blipFill>
      </dgm:spPr>
    </dgm:pt>
    <dgm:pt modelId="{42815846-5063-4291-8ABA-96E04F09F981}" type="pres">
      <dgm:prSet presAssocID="{7F58EC3A-099A-41A5-9D38-C9B9CCAA1BF9}" presName="text" presStyleLbl="node1" presStyleIdx="0" presStyleCnt="2">
        <dgm:presLayoutVars>
          <dgm:bulletEnabled val="1"/>
        </dgm:presLayoutVars>
      </dgm:prSet>
      <dgm:spPr/>
      <dgm:t>
        <a:bodyPr/>
        <a:lstStyle/>
        <a:p>
          <a:endParaRPr lang="es-AR"/>
        </a:p>
      </dgm:t>
    </dgm:pt>
    <dgm:pt modelId="{B7A6760A-B585-4409-B482-5C920493781A}" type="pres">
      <dgm:prSet presAssocID="{918F2958-9D75-4E26-9683-EBE7145EDFD8}" presName="spacer" presStyleCnt="0"/>
      <dgm:spPr/>
    </dgm:pt>
    <dgm:pt modelId="{332D3999-681B-4053-B936-8FD701CD616E}" type="pres">
      <dgm:prSet presAssocID="{E4687829-9E7A-4EBE-B258-3DFF5BDB3CF6}" presName="comp" presStyleCnt="0"/>
      <dgm:spPr/>
    </dgm:pt>
    <dgm:pt modelId="{B5D5B4F2-0E63-4C14-9A45-87A81437FD41}" type="pres">
      <dgm:prSet presAssocID="{E4687829-9E7A-4EBE-B258-3DFF5BDB3CF6}" presName="box" presStyleLbl="node1" presStyleIdx="1" presStyleCnt="2" custLinFactNeighborY="903"/>
      <dgm:spPr/>
      <dgm:t>
        <a:bodyPr/>
        <a:lstStyle/>
        <a:p>
          <a:endParaRPr lang="es-AR"/>
        </a:p>
      </dgm:t>
    </dgm:pt>
    <dgm:pt modelId="{79A8BEB2-E93E-4AC7-97BB-60003A79D57A}" type="pres">
      <dgm:prSet presAssocID="{E4687829-9E7A-4EBE-B258-3DFF5BDB3CF6}" presName="img" presStyleLbl="fgImgPlace1" presStyleIdx="1" presStyleCnt="2" custLinFactNeighborX="-8059" custLinFactNeighborY="-1128"/>
      <dgm:spPr>
        <a:blipFill rotWithShape="1">
          <a:blip xmlns:r="http://schemas.openxmlformats.org/officeDocument/2006/relationships" r:embed="rId2"/>
          <a:stretch>
            <a:fillRect/>
          </a:stretch>
        </a:blipFill>
      </dgm:spPr>
    </dgm:pt>
    <dgm:pt modelId="{12BB6597-FEE4-43BD-A992-86CAAB9C353D}" type="pres">
      <dgm:prSet presAssocID="{E4687829-9E7A-4EBE-B258-3DFF5BDB3CF6}" presName="text" presStyleLbl="node1" presStyleIdx="1" presStyleCnt="2">
        <dgm:presLayoutVars>
          <dgm:bulletEnabled val="1"/>
        </dgm:presLayoutVars>
      </dgm:prSet>
      <dgm:spPr/>
      <dgm:t>
        <a:bodyPr/>
        <a:lstStyle/>
        <a:p>
          <a:endParaRPr lang="es-AR"/>
        </a:p>
      </dgm:t>
    </dgm:pt>
  </dgm:ptLst>
  <dgm:cxnLst>
    <dgm:cxn modelId="{DBBB8759-97DF-4941-93BE-285FCDC2ABB5}" srcId="{5E2CC85C-792E-4A67-971A-C21851DF99C7}" destId="{7F58EC3A-099A-41A5-9D38-C9B9CCAA1BF9}" srcOrd="0" destOrd="0" parTransId="{59E7325A-EBE9-42E9-AD27-6DE1DBF902BC}" sibTransId="{918F2958-9D75-4E26-9683-EBE7145EDFD8}"/>
    <dgm:cxn modelId="{BDAC9F5C-EF25-4A64-B305-285301CABF8A}" type="presOf" srcId="{E4687829-9E7A-4EBE-B258-3DFF5BDB3CF6}" destId="{12BB6597-FEE4-43BD-A992-86CAAB9C353D}" srcOrd="1" destOrd="0" presId="urn:microsoft.com/office/officeart/2005/8/layout/vList4"/>
    <dgm:cxn modelId="{9AFBA1BF-70B8-4BCE-98CE-6124F645A749}" type="presOf" srcId="{7F58EC3A-099A-41A5-9D38-C9B9CCAA1BF9}" destId="{91EB6A71-8AC7-4308-9DEC-193F95ACE661}" srcOrd="0" destOrd="0" presId="urn:microsoft.com/office/officeart/2005/8/layout/vList4"/>
    <dgm:cxn modelId="{678C27BD-AE14-42C4-A488-832CFFAE4804}" srcId="{5E2CC85C-792E-4A67-971A-C21851DF99C7}" destId="{E4687829-9E7A-4EBE-B258-3DFF5BDB3CF6}" srcOrd="1" destOrd="0" parTransId="{E4D333BD-917A-494F-811C-6B299189B3D7}" sibTransId="{EB8346C2-C7B0-45F9-B9B2-A9D0C3BC2415}"/>
    <dgm:cxn modelId="{D14488B8-C670-4090-85E0-29DE6C9F29C5}" type="presOf" srcId="{E4687829-9E7A-4EBE-B258-3DFF5BDB3CF6}" destId="{B5D5B4F2-0E63-4C14-9A45-87A81437FD41}" srcOrd="0" destOrd="0" presId="urn:microsoft.com/office/officeart/2005/8/layout/vList4"/>
    <dgm:cxn modelId="{97A9382C-1390-4597-A759-047C1A1067C4}" type="presOf" srcId="{5E2CC85C-792E-4A67-971A-C21851DF99C7}" destId="{2B340AF8-9CB1-4694-B7D0-4343181FA05A}" srcOrd="0" destOrd="0" presId="urn:microsoft.com/office/officeart/2005/8/layout/vList4"/>
    <dgm:cxn modelId="{D54D416C-7A68-4903-879E-C572599D0254}" type="presOf" srcId="{7F58EC3A-099A-41A5-9D38-C9B9CCAA1BF9}" destId="{42815846-5063-4291-8ABA-96E04F09F981}" srcOrd="1" destOrd="0" presId="urn:microsoft.com/office/officeart/2005/8/layout/vList4"/>
    <dgm:cxn modelId="{43666A29-A10D-49CE-B11A-4B414AE15704}" type="presParOf" srcId="{2B340AF8-9CB1-4694-B7D0-4343181FA05A}" destId="{74001485-C80B-4B79-8F33-FCE0A4A5B8AD}" srcOrd="0" destOrd="0" presId="urn:microsoft.com/office/officeart/2005/8/layout/vList4"/>
    <dgm:cxn modelId="{0A0BF696-871D-4247-8837-3FF73E0343FE}" type="presParOf" srcId="{74001485-C80B-4B79-8F33-FCE0A4A5B8AD}" destId="{91EB6A71-8AC7-4308-9DEC-193F95ACE661}" srcOrd="0" destOrd="0" presId="urn:microsoft.com/office/officeart/2005/8/layout/vList4"/>
    <dgm:cxn modelId="{309E876C-533E-4659-B2E3-D7E4EB9E982B}" type="presParOf" srcId="{74001485-C80B-4B79-8F33-FCE0A4A5B8AD}" destId="{BF28B2D6-D2E5-4519-85F1-57268CEA573A}" srcOrd="1" destOrd="0" presId="urn:microsoft.com/office/officeart/2005/8/layout/vList4"/>
    <dgm:cxn modelId="{8B992525-35B5-4F44-A14E-2D04FAE4FA70}" type="presParOf" srcId="{74001485-C80B-4B79-8F33-FCE0A4A5B8AD}" destId="{42815846-5063-4291-8ABA-96E04F09F981}" srcOrd="2" destOrd="0" presId="urn:microsoft.com/office/officeart/2005/8/layout/vList4"/>
    <dgm:cxn modelId="{AFA70378-4E7C-4749-A856-0FCAA2878391}" type="presParOf" srcId="{2B340AF8-9CB1-4694-B7D0-4343181FA05A}" destId="{B7A6760A-B585-4409-B482-5C920493781A}" srcOrd="1" destOrd="0" presId="urn:microsoft.com/office/officeart/2005/8/layout/vList4"/>
    <dgm:cxn modelId="{BFDBE6AF-2785-432B-BEC2-C6EAD4A73F0E}" type="presParOf" srcId="{2B340AF8-9CB1-4694-B7D0-4343181FA05A}" destId="{332D3999-681B-4053-B936-8FD701CD616E}" srcOrd="2" destOrd="0" presId="urn:microsoft.com/office/officeart/2005/8/layout/vList4"/>
    <dgm:cxn modelId="{CFC069B2-33F7-4269-83A6-B372E4BF5F6B}" type="presParOf" srcId="{332D3999-681B-4053-B936-8FD701CD616E}" destId="{B5D5B4F2-0E63-4C14-9A45-87A81437FD41}" srcOrd="0" destOrd="0" presId="urn:microsoft.com/office/officeart/2005/8/layout/vList4"/>
    <dgm:cxn modelId="{AB3B7DCD-95CC-4F64-B30B-FC39B14227F5}" type="presParOf" srcId="{332D3999-681B-4053-B936-8FD701CD616E}" destId="{79A8BEB2-E93E-4AC7-97BB-60003A79D57A}" srcOrd="1" destOrd="0" presId="urn:microsoft.com/office/officeart/2005/8/layout/vList4"/>
    <dgm:cxn modelId="{6E1B924C-7DE4-4B7C-9966-3B307CA29897}" type="presParOf" srcId="{332D3999-681B-4053-B936-8FD701CD616E}" destId="{12BB6597-FEE4-43BD-A992-86CAAB9C353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86522-E991-4BF2-A969-6F4876E54BE1}" type="datetimeFigureOut">
              <a:rPr lang="es-AR" smtClean="0"/>
              <a:t>22/1/2020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5595C-A240-406F-89D1-5790EA54CEA0}" type="slidenum">
              <a:rPr lang="es-AR" smtClean="0"/>
              <a:t>‹Nº›</a:t>
            </a:fld>
            <a:endParaRPr lang="es-AR"/>
          </a:p>
        </p:txBody>
      </p:sp>
    </p:spTree>
    <p:extLst>
      <p:ext uri="{BB962C8B-B14F-4D97-AF65-F5344CB8AC3E}">
        <p14:creationId xmlns:p14="http://schemas.microsoft.com/office/powerpoint/2010/main" val="342761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E96AB08-78D9-4982-8971-DECD44828137}" type="slidenum">
              <a:rPr lang="es-ES" smtClean="0"/>
              <a:pPr>
                <a:defRPr/>
              </a:pPr>
              <a:t>1</a:t>
            </a:fld>
            <a:endParaRPr 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extLst>
      <p:ext uri="{BB962C8B-B14F-4D97-AF65-F5344CB8AC3E}">
        <p14:creationId xmlns:p14="http://schemas.microsoft.com/office/powerpoint/2010/main" val="684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7F501CCF-C63F-4C52-A1A3-0E4876173540}" type="slidenum">
              <a:rPr lang="es-ES" smtClean="0"/>
              <a:pPr>
                <a:defRPr/>
              </a:pPr>
              <a:t>2</a:t>
            </a:fld>
            <a:endParaRPr lang="es-E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extLst>
      <p:ext uri="{BB962C8B-B14F-4D97-AF65-F5344CB8AC3E}">
        <p14:creationId xmlns:p14="http://schemas.microsoft.com/office/powerpoint/2010/main" val="181700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3CEC9FC1-7CA7-4478-9C29-A57A5E6E4BF0}" type="slidenum">
              <a:rPr lang="es-ES" smtClean="0"/>
              <a:pPr>
                <a:defRPr/>
              </a:pPr>
              <a:t>3</a:t>
            </a:fld>
            <a:endParaRPr lang="es-E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extLst>
      <p:ext uri="{BB962C8B-B14F-4D97-AF65-F5344CB8AC3E}">
        <p14:creationId xmlns:p14="http://schemas.microsoft.com/office/powerpoint/2010/main" val="97112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7DD1D9F5-7D0F-4DBC-83A8-3F0B1575196E}" type="slidenum">
              <a:rPr lang="es-ES" smtClean="0"/>
              <a:pPr>
                <a:defRPr/>
              </a:pPr>
              <a:t>5</a:t>
            </a:fld>
            <a:endParaRPr lang="es-E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extLst>
      <p:ext uri="{BB962C8B-B14F-4D97-AF65-F5344CB8AC3E}">
        <p14:creationId xmlns:p14="http://schemas.microsoft.com/office/powerpoint/2010/main" val="188450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5F859418-0907-421C-9764-F5D4EC851D12}" type="slidenum">
              <a:rPr lang="es-ES" smtClean="0"/>
              <a:pPr>
                <a:defRPr/>
              </a:pPr>
              <a:t>6</a:t>
            </a:fld>
            <a:endParaRPr lang="es-E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extLst>
      <p:ext uri="{BB962C8B-B14F-4D97-AF65-F5344CB8AC3E}">
        <p14:creationId xmlns:p14="http://schemas.microsoft.com/office/powerpoint/2010/main" val="290728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5DD60477-01B3-4E12-9855-980F4283A9EB}" type="datetimeFigureOut">
              <a:rPr lang="es-AR" smtClean="0"/>
              <a:t>22/1/2020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388098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5DD60477-01B3-4E12-9855-980F4283A9EB}" type="datetimeFigureOut">
              <a:rPr lang="es-AR" smtClean="0"/>
              <a:t>22/1/2020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213600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5DD60477-01B3-4E12-9855-980F4283A9EB}" type="datetimeFigureOut">
              <a:rPr lang="es-AR" smtClean="0"/>
              <a:t>22/1/2020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2424560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9 Marcador de fecha"/>
          <p:cNvSpPr>
            <a:spLocks noGrp="1"/>
          </p:cNvSpPr>
          <p:nvPr>
            <p:ph type="dt" sz="half" idx="10"/>
          </p:nvPr>
        </p:nvSpPr>
        <p:spPr/>
        <p:txBody>
          <a:bodyPr/>
          <a:lstStyle>
            <a:lvl1pPr>
              <a:defRPr/>
            </a:lvl1pPr>
          </a:lstStyle>
          <a:p>
            <a:pPr>
              <a:defRPr/>
            </a:pPr>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D4FD2258-0937-4192-8D74-DB79ABC23D3A}" type="slidenum">
              <a:rPr lang="es-ES"/>
              <a:pPr>
                <a:defRPr/>
              </a:pPr>
              <a:t>‹Nº›</a:t>
            </a:fld>
            <a:endParaRPr lang="es-ES"/>
          </a:p>
        </p:txBody>
      </p:sp>
    </p:spTree>
    <p:extLst>
      <p:ext uri="{BB962C8B-B14F-4D97-AF65-F5344CB8AC3E}">
        <p14:creationId xmlns:p14="http://schemas.microsoft.com/office/powerpoint/2010/main" val="1053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AR"/>
          </a:p>
        </p:txBody>
      </p:sp>
      <p:sp>
        <p:nvSpPr>
          <p:cNvPr id="3" name="2 Marcador de tabla"/>
          <p:cNvSpPr>
            <a:spLocks noGrp="1"/>
          </p:cNvSpPr>
          <p:nvPr>
            <p:ph type="tbl" idx="1"/>
          </p:nvPr>
        </p:nvSpPr>
        <p:spPr>
          <a:xfrm>
            <a:off x="609600" y="1600201"/>
            <a:ext cx="10972800" cy="4525963"/>
          </a:xfrm>
        </p:spPr>
        <p:txBody>
          <a:bodyPr>
            <a:normAutofit/>
          </a:bodyPr>
          <a:lstStyle/>
          <a:p>
            <a:pPr lvl="0"/>
            <a:endParaRPr lang="es-AR" noProof="0"/>
          </a:p>
        </p:txBody>
      </p:sp>
      <p:sp>
        <p:nvSpPr>
          <p:cNvPr id="4" name="9 Marcador de fecha"/>
          <p:cNvSpPr>
            <a:spLocks noGrp="1"/>
          </p:cNvSpPr>
          <p:nvPr>
            <p:ph type="dt" sz="half" idx="10"/>
          </p:nvPr>
        </p:nvSpPr>
        <p:spPr/>
        <p:txBody>
          <a:bodyPr/>
          <a:lstStyle>
            <a:lvl1pPr>
              <a:defRPr/>
            </a:lvl1pPr>
          </a:lstStyle>
          <a:p>
            <a:pPr>
              <a:defRPr/>
            </a:pPr>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2BBAC0C-30AC-4F62-BB3A-1F5EF20DFE2E}" type="slidenum">
              <a:rPr lang="es-ES"/>
              <a:pPr>
                <a:defRPr/>
              </a:pPr>
              <a:t>‹Nº›</a:t>
            </a:fld>
            <a:endParaRPr lang="es-ES"/>
          </a:p>
        </p:txBody>
      </p:sp>
    </p:spTree>
    <p:extLst>
      <p:ext uri="{BB962C8B-B14F-4D97-AF65-F5344CB8AC3E}">
        <p14:creationId xmlns:p14="http://schemas.microsoft.com/office/powerpoint/2010/main" val="310266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5DD60477-01B3-4E12-9855-980F4283A9EB}" type="datetimeFigureOut">
              <a:rPr lang="es-AR" smtClean="0"/>
              <a:t>22/1/2020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90087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DD60477-01B3-4E12-9855-980F4283A9EB}" type="datetimeFigureOut">
              <a:rPr lang="es-AR" smtClean="0"/>
              <a:t>22/1/2020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2175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5DD60477-01B3-4E12-9855-980F4283A9EB}" type="datetimeFigureOut">
              <a:rPr lang="es-AR" smtClean="0"/>
              <a:t>22/1/2020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310928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5DD60477-01B3-4E12-9855-980F4283A9EB}" type="datetimeFigureOut">
              <a:rPr lang="es-AR" smtClean="0"/>
              <a:t>22/1/2020</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122133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5DD60477-01B3-4E12-9855-980F4283A9EB}" type="datetimeFigureOut">
              <a:rPr lang="es-AR" smtClean="0"/>
              <a:t>22/1/2020</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364439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DD60477-01B3-4E12-9855-980F4283A9EB}" type="datetimeFigureOut">
              <a:rPr lang="es-AR" smtClean="0"/>
              <a:t>22/1/2020</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146335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DD60477-01B3-4E12-9855-980F4283A9EB}" type="datetimeFigureOut">
              <a:rPr lang="es-AR" smtClean="0"/>
              <a:t>22/1/2020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93028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DD60477-01B3-4E12-9855-980F4283A9EB}" type="datetimeFigureOut">
              <a:rPr lang="es-AR" smtClean="0"/>
              <a:t>22/1/2020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3A72CB0E-8A04-4A6D-8936-80EEED7712EF}" type="slidenum">
              <a:rPr lang="es-AR" smtClean="0"/>
              <a:t>‹Nº›</a:t>
            </a:fld>
            <a:endParaRPr lang="es-AR"/>
          </a:p>
        </p:txBody>
      </p:sp>
    </p:spTree>
    <p:extLst>
      <p:ext uri="{BB962C8B-B14F-4D97-AF65-F5344CB8AC3E}">
        <p14:creationId xmlns:p14="http://schemas.microsoft.com/office/powerpoint/2010/main" val="282556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60477-01B3-4E12-9855-980F4283A9EB}" type="datetimeFigureOut">
              <a:rPr lang="es-AR" smtClean="0"/>
              <a:t>22/1/2020</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2CB0E-8A04-4A6D-8936-80EEED7712EF}" type="slidenum">
              <a:rPr lang="es-AR" smtClean="0"/>
              <a:t>‹Nº›</a:t>
            </a:fld>
            <a:endParaRPr lang="es-AR"/>
          </a:p>
        </p:txBody>
      </p:sp>
    </p:spTree>
    <p:extLst>
      <p:ext uri="{BB962C8B-B14F-4D97-AF65-F5344CB8AC3E}">
        <p14:creationId xmlns:p14="http://schemas.microsoft.com/office/powerpoint/2010/main" val="105807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5.gif"/><Relationship Id="rId5" Type="http://schemas.openxmlformats.org/officeDocument/2006/relationships/diagramLayout" Target="../diagrams/layout1.xml"/><Relationship Id="rId10" Type="http://schemas.openxmlformats.org/officeDocument/2006/relationships/image" Target="../media/image4.gif"/><Relationship Id="rId4" Type="http://schemas.openxmlformats.org/officeDocument/2006/relationships/diagramData" Target="../diagrams/data1.xml"/><Relationship Id="rId9"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http://www.google.com.ar/imgres?imgurl=http://pe.kalipedia.com/kalipediamedia/cienciasnaturales/media/200709/24/fisicayquimica/20070924klpcnafyq_133.Ges.SCO.png&amp;imgrefurl=http://pe.kalipedia.com/fisica-quimica/tema/graficos-aceleracion-responsable-trayectoria.html?x1=20070924klpcnafyq_133.Ges&amp;x=20070924klpcnafyq_190.Kes&amp;usg=__Frb8eLvajZYUv2puyoyvw1HC2I0=&amp;h=495&amp;w=555&amp;sz=13&amp;hl=es&amp;start=13&amp;itbs=1&amp;tbnid=kjMzJVJ72RIrfM:&amp;tbnh=119&amp;tbnw=133&amp;prev=/images?q=TRAYECTORIA&amp;hl=es&amp;sa=N&amp;tbo=1&amp;gbv=2&amp;ndsp=20&amp;tbs=isch:1" TargetMode="External"/><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Archivo:Tir_parab%C3%B2lic.png" TargetMode="External"/><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hyperlink" Target="http://es.wikipedia.org/wiki/Archivo:Moglfm0515_movimiento_helicoidal.jpg"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www.imagenestop.com/gif3/gif-universo-63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subTitle" idx="1"/>
          </p:nvPr>
        </p:nvSpPr>
        <p:spPr>
          <a:xfrm>
            <a:off x="2351088" y="260648"/>
            <a:ext cx="7849368" cy="1296690"/>
          </a:xfrm>
        </p:spPr>
        <p:txBody>
          <a:bodyPr>
            <a:normAutofit fontScale="25000" lnSpcReduction="20000"/>
          </a:bodyPr>
          <a:lstStyle/>
          <a:p>
            <a:pPr>
              <a:lnSpc>
                <a:spcPct val="80000"/>
              </a:lnSpc>
            </a:pPr>
            <a:endParaRPr lang="es-ES_tradnl" b="1" dirty="0" smtClean="0">
              <a:solidFill>
                <a:srgbClr val="990000"/>
              </a:solidFill>
            </a:endParaRPr>
          </a:p>
          <a:p>
            <a:pPr>
              <a:lnSpc>
                <a:spcPct val="80000"/>
              </a:lnSpc>
            </a:pPr>
            <a:r>
              <a:rPr lang="es-ES_tradnl" sz="9600" b="1" dirty="0">
                <a:solidFill>
                  <a:schemeClr val="bg1"/>
                </a:solidFill>
                <a:latin typeface="Arial" pitchFamily="34" charset="0"/>
                <a:cs typeface="Arial" pitchFamily="34" charset="0"/>
              </a:rPr>
              <a:t>CINEMÁTICA Y </a:t>
            </a:r>
            <a:r>
              <a:rPr lang="es-ES_tradnl" sz="9600" b="1" dirty="0" smtClean="0">
                <a:solidFill>
                  <a:schemeClr val="bg1"/>
                </a:solidFill>
                <a:latin typeface="Arial" pitchFamily="34" charset="0"/>
                <a:cs typeface="Arial" pitchFamily="34" charset="0"/>
              </a:rPr>
              <a:t>DINÁMICA</a:t>
            </a:r>
          </a:p>
          <a:p>
            <a:pPr>
              <a:lnSpc>
                <a:spcPct val="80000"/>
              </a:lnSpc>
            </a:pPr>
            <a:endParaRPr lang="es-ES_tradnl" sz="9600" b="1" dirty="0" smtClean="0">
              <a:solidFill>
                <a:schemeClr val="bg1"/>
              </a:solidFill>
              <a:latin typeface="Arial" pitchFamily="34" charset="0"/>
              <a:cs typeface="Arial" pitchFamily="34" charset="0"/>
            </a:endParaRPr>
          </a:p>
          <a:p>
            <a:pPr>
              <a:lnSpc>
                <a:spcPct val="80000"/>
              </a:lnSpc>
            </a:pPr>
            <a:r>
              <a:rPr lang="es-ES_tradnl" sz="9600" b="1" dirty="0" smtClean="0">
                <a:solidFill>
                  <a:schemeClr val="bg1"/>
                </a:solidFill>
                <a:latin typeface="Arial" pitchFamily="34" charset="0"/>
                <a:cs typeface="Arial" pitchFamily="34" charset="0"/>
              </a:rPr>
              <a:t>DEFINICIONES Y CONCEPTOS FUNDAMENTALES</a:t>
            </a:r>
            <a:endParaRPr lang="es-ES_tradnl" sz="9600" b="1" dirty="0">
              <a:solidFill>
                <a:schemeClr val="bg1"/>
              </a:solidFill>
              <a:latin typeface="Arial" pitchFamily="34" charset="0"/>
              <a:cs typeface="Arial" pitchFamily="34" charset="0"/>
            </a:endParaRPr>
          </a:p>
          <a:p>
            <a:pPr>
              <a:lnSpc>
                <a:spcPct val="80000"/>
              </a:lnSpc>
            </a:pPr>
            <a:endParaRPr lang="es-ES_tradnl" sz="2800" b="1" dirty="0">
              <a:solidFill>
                <a:srgbClr val="C00000"/>
              </a:solidFill>
            </a:endParaRPr>
          </a:p>
          <a:p>
            <a:r>
              <a:rPr lang="es-ES_tradnl" sz="2000" dirty="0">
                <a:solidFill>
                  <a:srgbClr val="C00000"/>
                </a:solidFill>
              </a:rPr>
              <a:t>  </a:t>
            </a:r>
            <a:endParaRPr lang="es-AR" sz="2000" dirty="0">
              <a:solidFill>
                <a:srgbClr val="C00000"/>
              </a:solidFill>
            </a:endParaRPr>
          </a:p>
        </p:txBody>
      </p:sp>
      <p:sp>
        <p:nvSpPr>
          <p:cNvPr id="7172" name="1 CuadroTexto"/>
          <p:cNvSpPr txBox="1">
            <a:spLocks noChangeArrowheads="1"/>
          </p:cNvSpPr>
          <p:nvPr/>
        </p:nvSpPr>
        <p:spPr bwMode="auto">
          <a:xfrm>
            <a:off x="2279154" y="1954308"/>
            <a:ext cx="7849294" cy="3662541"/>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Tx/>
              <a:buChar char="-"/>
            </a:pPr>
            <a:r>
              <a:rPr lang="es-AR" sz="2800" b="1" dirty="0" err="1" smtClean="0">
                <a:solidFill>
                  <a:schemeClr val="bg1"/>
                </a:solidFill>
                <a:effectLst>
                  <a:outerShdw blurRad="38100" dist="38100" dir="2700000" algn="tl">
                    <a:srgbClr val="000000">
                      <a:alpha val="43137"/>
                    </a:srgbClr>
                  </a:outerShdw>
                </a:effectLst>
              </a:rPr>
              <a:t>Cinematica</a:t>
            </a:r>
            <a:endParaRPr lang="es-AR" sz="2800" b="1" dirty="0" smtClean="0">
              <a:solidFill>
                <a:schemeClr val="bg1"/>
              </a:solidFill>
              <a:effectLst>
                <a:outerShdw blurRad="38100" dist="38100" dir="2700000" algn="tl">
                  <a:srgbClr val="000000">
                    <a:alpha val="43137"/>
                  </a:srgbClr>
                </a:outerShdw>
              </a:effectLst>
            </a:endParaRPr>
          </a:p>
          <a:p>
            <a:pPr marL="285750" indent="-285750" eaLnBrk="1" hangingPunct="1">
              <a:buFontTx/>
              <a:buChar char="-"/>
            </a:pPr>
            <a:r>
              <a:rPr lang="es-AR" sz="2800" b="1" dirty="0" err="1" smtClean="0">
                <a:solidFill>
                  <a:schemeClr val="bg1"/>
                </a:solidFill>
                <a:effectLst>
                  <a:outerShdw blurRad="38100" dist="38100" dir="2700000" algn="tl">
                    <a:srgbClr val="000000">
                      <a:alpha val="43137"/>
                    </a:srgbClr>
                  </a:outerShdw>
                </a:effectLst>
              </a:rPr>
              <a:t>Dinamica</a:t>
            </a:r>
            <a:endParaRPr lang="es-AR" sz="2800" b="1" dirty="0" smtClean="0">
              <a:solidFill>
                <a:schemeClr val="bg1"/>
              </a:solidFill>
              <a:effectLst>
                <a:outerShdw blurRad="38100" dist="38100" dir="2700000" algn="tl">
                  <a:srgbClr val="000000">
                    <a:alpha val="43137"/>
                  </a:srgbClr>
                </a:outerShdw>
              </a:effectLst>
            </a:endParaRPr>
          </a:p>
          <a:p>
            <a:pPr marL="285750" indent="-285750" eaLnBrk="1" hangingPunct="1">
              <a:buFontTx/>
              <a:buChar char="-"/>
            </a:pPr>
            <a:r>
              <a:rPr lang="es-AR" sz="2800" b="1" dirty="0" smtClean="0">
                <a:solidFill>
                  <a:schemeClr val="bg1"/>
                </a:solidFill>
                <a:effectLst>
                  <a:outerShdw blurRad="38100" dist="38100" dir="2700000" algn="tl">
                    <a:srgbClr val="000000">
                      <a:alpha val="43137"/>
                    </a:srgbClr>
                  </a:outerShdw>
                </a:effectLst>
              </a:rPr>
              <a:t>Movimiento</a:t>
            </a:r>
          </a:p>
          <a:p>
            <a:pPr marL="285750" indent="-285750" eaLnBrk="1" hangingPunct="1">
              <a:buFontTx/>
              <a:buChar char="-"/>
            </a:pPr>
            <a:r>
              <a:rPr lang="es-AR" sz="2800" b="1" dirty="0" smtClean="0">
                <a:solidFill>
                  <a:schemeClr val="bg1"/>
                </a:solidFill>
                <a:effectLst>
                  <a:outerShdw blurRad="38100" dist="38100" dir="2700000" algn="tl">
                    <a:srgbClr val="000000">
                      <a:alpha val="43137"/>
                    </a:srgbClr>
                  </a:outerShdw>
                </a:effectLst>
              </a:rPr>
              <a:t>Trayectoria</a:t>
            </a:r>
          </a:p>
          <a:p>
            <a:pPr marL="285750" indent="-285750" eaLnBrk="1" hangingPunct="1">
              <a:buFontTx/>
              <a:buChar char="-"/>
            </a:pPr>
            <a:r>
              <a:rPr lang="es-AR" sz="2800" b="1" dirty="0" smtClean="0">
                <a:solidFill>
                  <a:schemeClr val="bg1"/>
                </a:solidFill>
                <a:effectLst>
                  <a:outerShdw blurRad="38100" dist="38100" dir="2700000" algn="tl">
                    <a:srgbClr val="000000">
                      <a:alpha val="43137"/>
                    </a:srgbClr>
                  </a:outerShdw>
                </a:effectLst>
              </a:rPr>
              <a:t>Vector desplazamiento</a:t>
            </a:r>
          </a:p>
          <a:p>
            <a:pPr marL="285750" indent="-285750" eaLnBrk="1" hangingPunct="1">
              <a:buFontTx/>
              <a:buChar char="-"/>
            </a:pPr>
            <a:r>
              <a:rPr lang="es-AR" sz="2800" b="1" dirty="0" smtClean="0">
                <a:solidFill>
                  <a:schemeClr val="bg1"/>
                </a:solidFill>
                <a:effectLst>
                  <a:outerShdw blurRad="38100" dist="38100" dir="2700000" algn="tl">
                    <a:srgbClr val="000000">
                      <a:alpha val="43137"/>
                    </a:srgbClr>
                  </a:outerShdw>
                </a:effectLst>
              </a:rPr>
              <a:t>Tipos de trayectoria</a:t>
            </a:r>
          </a:p>
          <a:p>
            <a:pPr marL="285750" indent="-285750" eaLnBrk="1" hangingPunct="1">
              <a:buFontTx/>
              <a:buChar char="-"/>
            </a:pPr>
            <a:r>
              <a:rPr lang="es-AR" sz="2800" b="1" dirty="0" smtClean="0">
                <a:solidFill>
                  <a:schemeClr val="bg1"/>
                </a:solidFill>
                <a:effectLst>
                  <a:outerShdw blurRad="38100" dist="38100" dir="2700000" algn="tl">
                    <a:srgbClr val="000000">
                      <a:alpha val="43137"/>
                    </a:srgbClr>
                  </a:outerShdw>
                </a:effectLst>
              </a:rPr>
              <a:t>Velocidad y rapidez</a:t>
            </a:r>
          </a:p>
          <a:p>
            <a:pPr marL="285750" indent="-285750" eaLnBrk="1" hangingPunct="1">
              <a:buFontTx/>
              <a:buChar char="-"/>
            </a:pPr>
            <a:endParaRPr lang="es-AR" dirty="0" smtClean="0">
              <a:effectLst>
                <a:outerShdw blurRad="38100" dist="38100" dir="2700000" algn="tl">
                  <a:srgbClr val="000000">
                    <a:alpha val="43137"/>
                  </a:srgbClr>
                </a:outerShdw>
              </a:effectLst>
            </a:endParaRPr>
          </a:p>
          <a:p>
            <a:pPr marL="285750" indent="-285750" eaLnBrk="1" hangingPunct="1">
              <a:buFontTx/>
              <a:buChar char="-"/>
            </a:pPr>
            <a:endParaRPr lang="es-AR" dirty="0">
              <a:effectLst>
                <a:outerShdw blurRad="38100" dist="38100" dir="2700000" algn="tl">
                  <a:srgbClr val="000000">
                    <a:alpha val="43137"/>
                  </a:srgbClr>
                </a:outerShdw>
              </a:effectLst>
            </a:endParaRPr>
          </a:p>
        </p:txBody>
      </p:sp>
      <p:sp>
        <p:nvSpPr>
          <p:cNvPr id="3" name="2 CuadroTexto"/>
          <p:cNvSpPr txBox="1"/>
          <p:nvPr/>
        </p:nvSpPr>
        <p:spPr>
          <a:xfrm>
            <a:off x="1524000" y="5733256"/>
            <a:ext cx="9144000" cy="707886"/>
          </a:xfrm>
          <a:prstGeom prst="rect">
            <a:avLst/>
          </a:prstGeom>
          <a:noFill/>
        </p:spPr>
        <p:txBody>
          <a:bodyPr wrap="square" rtlCol="0">
            <a:spAutoFit/>
          </a:bodyPr>
          <a:lstStyle/>
          <a:p>
            <a:pPr algn="ctr"/>
            <a:r>
              <a:rPr lang="es-AR" sz="4000" b="1" dirty="0">
                <a:solidFill>
                  <a:schemeClr val="bg1"/>
                </a:solidFill>
              </a:rPr>
              <a:t>CÁTEDRA DE FÍSICA FAUD-UNC</a:t>
            </a:r>
          </a:p>
        </p:txBody>
      </p:sp>
    </p:spTree>
    <p:extLst>
      <p:ext uri="{BB962C8B-B14F-4D97-AF65-F5344CB8AC3E}">
        <p14:creationId xmlns:p14="http://schemas.microsoft.com/office/powerpoint/2010/main" val="303849912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8 Rectángulo"/>
          <p:cNvSpPr>
            <a:spLocks noChangeArrowheads="1"/>
          </p:cNvSpPr>
          <p:nvPr/>
        </p:nvSpPr>
        <p:spPr bwMode="auto">
          <a:xfrm>
            <a:off x="3810000" y="4221164"/>
            <a:ext cx="4572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b="1"/>
              <a:t>CINEMÁTICA</a:t>
            </a:r>
            <a:r>
              <a:rPr lang="es-ES_tradnl" sz="2000"/>
              <a:t>             </a:t>
            </a:r>
            <a:r>
              <a:rPr lang="es-ES_tradnl" b="1"/>
              <a:t>DESCRIPCIÓN</a:t>
            </a:r>
            <a:r>
              <a:rPr lang="es-ES_tradnl" sz="2000"/>
              <a:t/>
            </a:r>
            <a:br>
              <a:rPr lang="es-ES_tradnl" sz="2000"/>
            </a:br>
            <a:endParaRPr lang="es-AR"/>
          </a:p>
        </p:txBody>
      </p:sp>
      <p:sp>
        <p:nvSpPr>
          <p:cNvPr id="8195" name="Line 9"/>
          <p:cNvSpPr>
            <a:spLocks noChangeShapeType="1"/>
          </p:cNvSpPr>
          <p:nvPr/>
        </p:nvSpPr>
        <p:spPr bwMode="auto">
          <a:xfrm>
            <a:off x="5159376" y="4652963"/>
            <a:ext cx="1223963" cy="0"/>
          </a:xfrm>
          <a:prstGeom prst="line">
            <a:avLst/>
          </a:prstGeom>
          <a:noFill/>
          <a:ln w="38100">
            <a:solidFill>
              <a:srgbClr val="5F5F5F"/>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1" name="10 Rectángulo"/>
          <p:cNvSpPr/>
          <p:nvPr/>
        </p:nvSpPr>
        <p:spPr>
          <a:xfrm>
            <a:off x="3810000" y="5373689"/>
            <a:ext cx="4572000" cy="676275"/>
          </a:xfrm>
          <a:prstGeom prst="rect">
            <a:avLst/>
          </a:prstGeom>
        </p:spPr>
        <p:txBody>
          <a:bodyPr>
            <a:spAutoFit/>
          </a:bodyPr>
          <a:lstStyle/>
          <a:p>
            <a:pPr>
              <a:defRPr/>
            </a:pPr>
            <a:r>
              <a:rPr lang="es-ES_tradnl" b="1" dirty="0"/>
              <a:t>DINÁMICA     </a:t>
            </a:r>
            <a:r>
              <a:rPr lang="es-ES_tradnl" sz="2000" dirty="0"/>
              <a:t>               </a:t>
            </a:r>
            <a:r>
              <a:rPr lang="es-ES_tradnl" b="1" dirty="0"/>
              <a:t>CAUSAS</a:t>
            </a:r>
            <a:br>
              <a:rPr lang="es-ES_tradnl" b="1" dirty="0"/>
            </a:br>
            <a:r>
              <a:rPr lang="es-ES_tradnl" b="1" dirty="0">
                <a:solidFill>
                  <a:srgbClr val="FF0000"/>
                </a:solidFill>
              </a:rPr>
              <a:t>                                         </a:t>
            </a:r>
            <a:r>
              <a:rPr lang="es-ES_tradnl" sz="1050" b="1" dirty="0">
                <a:solidFill>
                  <a:srgbClr val="FF0000"/>
                </a:solidFill>
              </a:rPr>
              <a:t>(FUERZAS)</a:t>
            </a:r>
            <a:endParaRPr lang="es-AR" b="1" dirty="0">
              <a:solidFill>
                <a:srgbClr val="FF0000"/>
              </a:solidFill>
            </a:endParaRPr>
          </a:p>
        </p:txBody>
      </p:sp>
      <p:sp>
        <p:nvSpPr>
          <p:cNvPr id="8197" name="Line 10"/>
          <p:cNvSpPr>
            <a:spLocks noChangeShapeType="1"/>
          </p:cNvSpPr>
          <p:nvPr/>
        </p:nvSpPr>
        <p:spPr bwMode="auto">
          <a:xfrm>
            <a:off x="5232401" y="5732463"/>
            <a:ext cx="1223963" cy="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pic>
        <p:nvPicPr>
          <p:cNvPr id="8198" name="Picture 14" descr="https://encrypted-tbn3.gstatic.com/images?q=tbn:ANd9GcT6WvDOmP2xnorq93GHA6hcrk9yog_zM2jHrytkK5yXf_e1vpgf0fLhpw5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581526"/>
            <a:ext cx="31432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4237787416"/>
              </p:ext>
            </p:extLst>
          </p:nvPr>
        </p:nvGraphicFramePr>
        <p:xfrm>
          <a:off x="2351584" y="285565"/>
          <a:ext cx="7805241" cy="3935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201" name="Picture 21" descr="http://www.gifss.com/deportes/paracaidismo/paraca.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79576" y="0"/>
            <a:ext cx="10572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3" descr="http://www.canalgif.net/Gifs-animados/Vehiculos-terrestres/Trenes/Imagen-animada-Tren-114.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4238626"/>
            <a:ext cx="1752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5" descr="http://i758.photobucket.com/albums/xx224/gingersnap32/coaster.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24001" y="5318126"/>
            <a:ext cx="42465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515519"/>
      </p:ext>
    </p:extLst>
  </p:cSld>
  <p:clrMapOvr>
    <a:masterClrMapping/>
  </p:clrMapOvr>
  <p:transition advTm="7392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992313" y="1484313"/>
            <a:ext cx="8229600" cy="1143000"/>
          </a:xfrm>
        </p:spPr>
        <p:txBody>
          <a:bodyPr>
            <a:normAutofit fontScale="90000"/>
          </a:bodyPr>
          <a:lstStyle/>
          <a:p>
            <a:pPr>
              <a:defRPr/>
            </a:pPr>
            <a:r>
              <a:rPr lang="es-ES_tradnl" sz="2400" u="sng" dirty="0"/>
              <a:t/>
            </a:r>
            <a:br>
              <a:rPr lang="es-ES_tradnl" sz="2400" u="sng" dirty="0"/>
            </a:br>
            <a:r>
              <a:rPr lang="es-ES_tradnl" sz="2400" u="sng" dirty="0"/>
              <a:t/>
            </a:r>
            <a:br>
              <a:rPr lang="es-ES_tradnl" sz="2400" u="sng" dirty="0"/>
            </a:br>
            <a:r>
              <a:rPr lang="es-ES_tradnl" sz="2800" dirty="0">
                <a:solidFill>
                  <a:srgbClr val="000099"/>
                </a:solidFill>
              </a:rPr>
              <a:t>MOVIMIENTO</a:t>
            </a:r>
            <a:r>
              <a:rPr lang="es-ES_tradnl" sz="2400" u="sng" dirty="0">
                <a:solidFill>
                  <a:srgbClr val="000099"/>
                </a:solidFill>
              </a:rPr>
              <a:t> </a:t>
            </a:r>
            <a:r>
              <a:rPr lang="es-ES_tradnl" sz="2400" dirty="0">
                <a:solidFill>
                  <a:srgbClr val="000099"/>
                </a:solidFill>
              </a:rPr>
              <a:t/>
            </a:r>
            <a:br>
              <a:rPr lang="es-ES_tradnl" sz="2400" dirty="0">
                <a:solidFill>
                  <a:srgbClr val="000099"/>
                </a:solidFill>
              </a:rPr>
            </a:br>
            <a:r>
              <a:rPr lang="es-ES_tradnl" sz="2400" dirty="0">
                <a:solidFill>
                  <a:srgbClr val="000099"/>
                </a:solidFill>
              </a:rPr>
              <a:t>Decimos que un cuerpo está en movimiento  cuando su                  posición varía con respecto de un punto fijo tomado arbitrariamente como punto de referencia.</a:t>
            </a:r>
            <a:br>
              <a:rPr lang="es-ES_tradnl" sz="2400" dirty="0">
                <a:solidFill>
                  <a:srgbClr val="000099"/>
                </a:solidFill>
              </a:rPr>
            </a:br>
            <a:r>
              <a:rPr lang="es-ES_tradnl" sz="2400" dirty="0">
                <a:solidFill>
                  <a:srgbClr val="000099"/>
                </a:solidFill>
              </a:rPr>
              <a:t>Como consecuencia, el de movimiento es un concepto relativo, un cuerpo se mueve en relación a otro, ya que en el universo no existe nada que no se mueva. </a:t>
            </a:r>
            <a:r>
              <a:rPr lang="es-AR" sz="2800" dirty="0">
                <a:solidFill>
                  <a:srgbClr val="003300"/>
                </a:solidFill>
              </a:rPr>
              <a:t>TRAYECTORIA</a:t>
            </a:r>
            <a:br>
              <a:rPr lang="es-AR" sz="2800" dirty="0">
                <a:solidFill>
                  <a:srgbClr val="003300"/>
                </a:solidFill>
              </a:rPr>
            </a:br>
            <a:r>
              <a:rPr lang="es-AR" sz="2400" dirty="0">
                <a:solidFill>
                  <a:srgbClr val="003300"/>
                </a:solidFill>
              </a:rPr>
              <a:t>La trayectoria que describe un cuerpo que se mueve es la línea formada en el espacio por las sucesivas posiciones de ese cuerpo.</a:t>
            </a:r>
            <a:r>
              <a:rPr lang="es-AR" sz="2400" dirty="0">
                <a:solidFill>
                  <a:schemeClr val="accent1"/>
                </a:solidFill>
              </a:rPr>
              <a:t/>
            </a:r>
            <a:br>
              <a:rPr lang="es-AR" sz="2400" dirty="0">
                <a:solidFill>
                  <a:schemeClr val="accent1"/>
                </a:solidFill>
              </a:rPr>
            </a:br>
            <a:r>
              <a:rPr lang="es-AR" sz="2800" dirty="0">
                <a:solidFill>
                  <a:srgbClr val="FF3399"/>
                </a:solidFill>
              </a:rPr>
              <a:t>DESPLAZAMIENTO</a:t>
            </a:r>
            <a:br>
              <a:rPr lang="es-AR" sz="2800" dirty="0">
                <a:solidFill>
                  <a:srgbClr val="FF3399"/>
                </a:solidFill>
              </a:rPr>
            </a:br>
            <a:r>
              <a:rPr lang="es-AR" sz="2400" dirty="0">
                <a:solidFill>
                  <a:srgbClr val="FF3399"/>
                </a:solidFill>
              </a:rPr>
              <a:t>es un vector que señala los puntos inicial y final.</a:t>
            </a:r>
            <a:endParaRPr lang="es-ES" sz="2400" dirty="0">
              <a:solidFill>
                <a:srgbClr val="FF3399"/>
              </a:solidFill>
            </a:endParaRPr>
          </a:p>
        </p:txBody>
      </p:sp>
      <p:pic>
        <p:nvPicPr>
          <p:cNvPr id="24587" name="Picture 11" descr="MCj0424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11451" y="5465764"/>
            <a:ext cx="13700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Freeform 15"/>
          <p:cNvSpPr>
            <a:spLocks/>
          </p:cNvSpPr>
          <p:nvPr/>
        </p:nvSpPr>
        <p:spPr bwMode="auto">
          <a:xfrm>
            <a:off x="3792539" y="4868864"/>
            <a:ext cx="6473825" cy="1495425"/>
          </a:xfrm>
          <a:custGeom>
            <a:avLst/>
            <a:gdLst>
              <a:gd name="T0" fmla="*/ 0 w 4078"/>
              <a:gd name="T1" fmla="*/ 2147483647 h 942"/>
              <a:gd name="T2" fmla="*/ 2147483647 w 4078"/>
              <a:gd name="T3" fmla="*/ 2147483647 h 942"/>
              <a:gd name="T4" fmla="*/ 2147483647 w 4078"/>
              <a:gd name="T5" fmla="*/ 2147483647 h 942"/>
              <a:gd name="T6" fmla="*/ 2147483647 w 4078"/>
              <a:gd name="T7" fmla="*/ 2147483647 h 942"/>
              <a:gd name="T8" fmla="*/ 2147483647 w 4078"/>
              <a:gd name="T9" fmla="*/ 2147483647 h 942"/>
              <a:gd name="T10" fmla="*/ 2147483647 w 4078"/>
              <a:gd name="T11" fmla="*/ 2147483647 h 942"/>
              <a:gd name="T12" fmla="*/ 2147483647 w 4078"/>
              <a:gd name="T13" fmla="*/ 2147483647 h 942"/>
              <a:gd name="T14" fmla="*/ 2147483647 w 4078"/>
              <a:gd name="T15" fmla="*/ 2147483647 h 942"/>
              <a:gd name="T16" fmla="*/ 2147483647 w 4078"/>
              <a:gd name="T17" fmla="*/ 2147483647 h 942"/>
              <a:gd name="T18" fmla="*/ 2147483647 w 4078"/>
              <a:gd name="T19" fmla="*/ 2147483647 h 942"/>
              <a:gd name="T20" fmla="*/ 2147483647 w 4078"/>
              <a:gd name="T21" fmla="*/ 2147483647 h 942"/>
              <a:gd name="T22" fmla="*/ 2147483647 w 4078"/>
              <a:gd name="T23" fmla="*/ 2147483647 h 942"/>
              <a:gd name="T24" fmla="*/ 2147483647 w 4078"/>
              <a:gd name="T25" fmla="*/ 2147483647 h 942"/>
              <a:gd name="T26" fmla="*/ 2147483647 w 4078"/>
              <a:gd name="T27" fmla="*/ 2147483647 h 942"/>
              <a:gd name="T28" fmla="*/ 2147483647 w 4078"/>
              <a:gd name="T29" fmla="*/ 2147483647 h 942"/>
              <a:gd name="T30" fmla="*/ 2147483647 w 4078"/>
              <a:gd name="T31" fmla="*/ 2147483647 h 942"/>
              <a:gd name="T32" fmla="*/ 2147483647 w 4078"/>
              <a:gd name="T33" fmla="*/ 2147483647 h 942"/>
              <a:gd name="T34" fmla="*/ 2147483647 w 4078"/>
              <a:gd name="T35" fmla="*/ 2147483647 h 942"/>
              <a:gd name="T36" fmla="*/ 2147483647 w 4078"/>
              <a:gd name="T37" fmla="*/ 2147483647 h 942"/>
              <a:gd name="T38" fmla="*/ 2147483647 w 4078"/>
              <a:gd name="T39" fmla="*/ 2147483647 h 942"/>
              <a:gd name="T40" fmla="*/ 2147483647 w 4078"/>
              <a:gd name="T41" fmla="*/ 2147483647 h 942"/>
              <a:gd name="T42" fmla="*/ 2147483647 w 4078"/>
              <a:gd name="T43" fmla="*/ 2147483647 h 942"/>
              <a:gd name="T44" fmla="*/ 2147483647 w 4078"/>
              <a:gd name="T45" fmla="*/ 2147483647 h 942"/>
              <a:gd name="T46" fmla="*/ 2147483647 w 4078"/>
              <a:gd name="T47" fmla="*/ 2147483647 h 942"/>
              <a:gd name="T48" fmla="*/ 2147483647 w 4078"/>
              <a:gd name="T49" fmla="*/ 2147483647 h 942"/>
              <a:gd name="T50" fmla="*/ 2147483647 w 4078"/>
              <a:gd name="T51" fmla="*/ 2147483647 h 942"/>
              <a:gd name="T52" fmla="*/ 2147483647 w 4078"/>
              <a:gd name="T53" fmla="*/ 2147483647 h 942"/>
              <a:gd name="T54" fmla="*/ 2147483647 w 4078"/>
              <a:gd name="T55" fmla="*/ 2147483647 h 942"/>
              <a:gd name="T56" fmla="*/ 2147483647 w 4078"/>
              <a:gd name="T57" fmla="*/ 2147483647 h 942"/>
              <a:gd name="T58" fmla="*/ 2147483647 w 4078"/>
              <a:gd name="T59" fmla="*/ 2147483647 h 942"/>
              <a:gd name="T60" fmla="*/ 2147483647 w 4078"/>
              <a:gd name="T61" fmla="*/ 2147483647 h 942"/>
              <a:gd name="T62" fmla="*/ 2147483647 w 4078"/>
              <a:gd name="T63" fmla="*/ 2147483647 h 942"/>
              <a:gd name="T64" fmla="*/ 2147483647 w 4078"/>
              <a:gd name="T65" fmla="*/ 2147483647 h 942"/>
              <a:gd name="T66" fmla="*/ 2147483647 w 4078"/>
              <a:gd name="T67" fmla="*/ 2147483647 h 942"/>
              <a:gd name="T68" fmla="*/ 2147483647 w 4078"/>
              <a:gd name="T69" fmla="*/ 2147483647 h 942"/>
              <a:gd name="T70" fmla="*/ 2147483647 w 4078"/>
              <a:gd name="T71" fmla="*/ 2147483647 h 942"/>
              <a:gd name="T72" fmla="*/ 2147483647 w 4078"/>
              <a:gd name="T73" fmla="*/ 2147483647 h 942"/>
              <a:gd name="T74" fmla="*/ 2147483647 w 4078"/>
              <a:gd name="T75" fmla="*/ 2147483647 h 942"/>
              <a:gd name="T76" fmla="*/ 2147483647 w 4078"/>
              <a:gd name="T77" fmla="*/ 2147483647 h 942"/>
              <a:gd name="T78" fmla="*/ 2147483647 w 4078"/>
              <a:gd name="T79" fmla="*/ 2147483647 h 942"/>
              <a:gd name="T80" fmla="*/ 2147483647 w 4078"/>
              <a:gd name="T81" fmla="*/ 2147483647 h 942"/>
              <a:gd name="T82" fmla="*/ 2147483647 w 4078"/>
              <a:gd name="T83" fmla="*/ 2147483647 h 942"/>
              <a:gd name="T84" fmla="*/ 2147483647 w 4078"/>
              <a:gd name="T85" fmla="*/ 0 h 942"/>
              <a:gd name="T86" fmla="*/ 2147483647 w 4078"/>
              <a:gd name="T87" fmla="*/ 2147483647 h 942"/>
              <a:gd name="T88" fmla="*/ 2147483647 w 4078"/>
              <a:gd name="T89" fmla="*/ 2147483647 h 942"/>
              <a:gd name="T90" fmla="*/ 2147483647 w 4078"/>
              <a:gd name="T91" fmla="*/ 2147483647 h 942"/>
              <a:gd name="T92" fmla="*/ 2147483647 w 4078"/>
              <a:gd name="T93" fmla="*/ 2147483647 h 942"/>
              <a:gd name="T94" fmla="*/ 2147483647 w 4078"/>
              <a:gd name="T95" fmla="*/ 2147483647 h 942"/>
              <a:gd name="T96" fmla="*/ 2147483647 w 4078"/>
              <a:gd name="T97" fmla="*/ 2147483647 h 942"/>
              <a:gd name="T98" fmla="*/ 2147483647 w 4078"/>
              <a:gd name="T99" fmla="*/ 2147483647 h 9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78"/>
              <a:gd name="T151" fmla="*/ 0 h 942"/>
              <a:gd name="T152" fmla="*/ 4078 w 4078"/>
              <a:gd name="T153" fmla="*/ 942 h 9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78" h="942">
                <a:moveTo>
                  <a:pt x="0" y="695"/>
                </a:moveTo>
                <a:cubicBezTo>
                  <a:pt x="80" y="594"/>
                  <a:pt x="40" y="624"/>
                  <a:pt x="101" y="585"/>
                </a:cubicBezTo>
                <a:cubicBezTo>
                  <a:pt x="113" y="567"/>
                  <a:pt x="125" y="548"/>
                  <a:pt x="137" y="530"/>
                </a:cubicBezTo>
                <a:cubicBezTo>
                  <a:pt x="143" y="521"/>
                  <a:pt x="156" y="503"/>
                  <a:pt x="156" y="503"/>
                </a:cubicBezTo>
                <a:cubicBezTo>
                  <a:pt x="185" y="413"/>
                  <a:pt x="263" y="361"/>
                  <a:pt x="338" y="311"/>
                </a:cubicBezTo>
                <a:cubicBezTo>
                  <a:pt x="351" y="302"/>
                  <a:pt x="369" y="306"/>
                  <a:pt x="384" y="302"/>
                </a:cubicBezTo>
                <a:cubicBezTo>
                  <a:pt x="403" y="297"/>
                  <a:pt x="439" y="283"/>
                  <a:pt x="439" y="283"/>
                </a:cubicBezTo>
                <a:cubicBezTo>
                  <a:pt x="497" y="286"/>
                  <a:pt x="556" y="284"/>
                  <a:pt x="613" y="292"/>
                </a:cubicBezTo>
                <a:cubicBezTo>
                  <a:pt x="614" y="292"/>
                  <a:pt x="663" y="361"/>
                  <a:pt x="668" y="366"/>
                </a:cubicBezTo>
                <a:cubicBezTo>
                  <a:pt x="680" y="401"/>
                  <a:pt x="705" y="415"/>
                  <a:pt x="722" y="448"/>
                </a:cubicBezTo>
                <a:cubicBezTo>
                  <a:pt x="746" y="495"/>
                  <a:pt x="765" y="547"/>
                  <a:pt x="786" y="594"/>
                </a:cubicBezTo>
                <a:cubicBezTo>
                  <a:pt x="794" y="612"/>
                  <a:pt x="791" y="635"/>
                  <a:pt x="805" y="649"/>
                </a:cubicBezTo>
                <a:cubicBezTo>
                  <a:pt x="885" y="729"/>
                  <a:pt x="948" y="775"/>
                  <a:pt x="1052" y="823"/>
                </a:cubicBezTo>
                <a:cubicBezTo>
                  <a:pt x="1080" y="836"/>
                  <a:pt x="1127" y="874"/>
                  <a:pt x="1161" y="878"/>
                </a:cubicBezTo>
                <a:cubicBezTo>
                  <a:pt x="1225" y="886"/>
                  <a:pt x="1452" y="894"/>
                  <a:pt x="1490" y="896"/>
                </a:cubicBezTo>
                <a:cubicBezTo>
                  <a:pt x="2193" y="854"/>
                  <a:pt x="1772" y="889"/>
                  <a:pt x="2057" y="832"/>
                </a:cubicBezTo>
                <a:cubicBezTo>
                  <a:pt x="2131" y="782"/>
                  <a:pt x="2193" y="728"/>
                  <a:pt x="2277" y="695"/>
                </a:cubicBezTo>
                <a:cubicBezTo>
                  <a:pt x="2328" y="641"/>
                  <a:pt x="2390" y="624"/>
                  <a:pt x="2450" y="585"/>
                </a:cubicBezTo>
                <a:cubicBezTo>
                  <a:pt x="2498" y="554"/>
                  <a:pt x="2541" y="521"/>
                  <a:pt x="2597" y="503"/>
                </a:cubicBezTo>
                <a:cubicBezTo>
                  <a:pt x="2628" y="470"/>
                  <a:pt x="2664" y="453"/>
                  <a:pt x="2706" y="439"/>
                </a:cubicBezTo>
                <a:cubicBezTo>
                  <a:pt x="2737" y="408"/>
                  <a:pt x="2753" y="402"/>
                  <a:pt x="2798" y="393"/>
                </a:cubicBezTo>
                <a:cubicBezTo>
                  <a:pt x="2825" y="356"/>
                  <a:pt x="2838" y="343"/>
                  <a:pt x="2880" y="329"/>
                </a:cubicBezTo>
                <a:cubicBezTo>
                  <a:pt x="2952" y="276"/>
                  <a:pt x="2952" y="293"/>
                  <a:pt x="3063" y="302"/>
                </a:cubicBezTo>
                <a:cubicBezTo>
                  <a:pt x="3078" y="317"/>
                  <a:pt x="3102" y="327"/>
                  <a:pt x="3109" y="347"/>
                </a:cubicBezTo>
                <a:cubicBezTo>
                  <a:pt x="3126" y="399"/>
                  <a:pt x="3137" y="451"/>
                  <a:pt x="3154" y="503"/>
                </a:cubicBezTo>
                <a:cubicBezTo>
                  <a:pt x="3168" y="609"/>
                  <a:pt x="3178" y="644"/>
                  <a:pt x="3154" y="777"/>
                </a:cubicBezTo>
                <a:cubicBezTo>
                  <a:pt x="3150" y="799"/>
                  <a:pt x="3130" y="814"/>
                  <a:pt x="3118" y="832"/>
                </a:cubicBezTo>
                <a:cubicBezTo>
                  <a:pt x="3052" y="932"/>
                  <a:pt x="2865" y="933"/>
                  <a:pt x="2761" y="942"/>
                </a:cubicBezTo>
                <a:cubicBezTo>
                  <a:pt x="2651" y="939"/>
                  <a:pt x="2541" y="940"/>
                  <a:pt x="2432" y="932"/>
                </a:cubicBezTo>
                <a:cubicBezTo>
                  <a:pt x="2397" y="929"/>
                  <a:pt x="2366" y="907"/>
                  <a:pt x="2332" y="896"/>
                </a:cubicBezTo>
                <a:cubicBezTo>
                  <a:pt x="2323" y="893"/>
                  <a:pt x="2304" y="887"/>
                  <a:pt x="2304" y="887"/>
                </a:cubicBezTo>
                <a:cubicBezTo>
                  <a:pt x="2263" y="860"/>
                  <a:pt x="2228" y="835"/>
                  <a:pt x="2185" y="814"/>
                </a:cubicBezTo>
                <a:cubicBezTo>
                  <a:pt x="2160" y="788"/>
                  <a:pt x="2123" y="771"/>
                  <a:pt x="2103" y="740"/>
                </a:cubicBezTo>
                <a:cubicBezTo>
                  <a:pt x="2096" y="729"/>
                  <a:pt x="2093" y="715"/>
                  <a:pt x="2085" y="704"/>
                </a:cubicBezTo>
                <a:cubicBezTo>
                  <a:pt x="2080" y="697"/>
                  <a:pt x="2071" y="693"/>
                  <a:pt x="2066" y="686"/>
                </a:cubicBezTo>
                <a:cubicBezTo>
                  <a:pt x="2053" y="668"/>
                  <a:pt x="2030" y="631"/>
                  <a:pt x="2030" y="631"/>
                </a:cubicBezTo>
                <a:cubicBezTo>
                  <a:pt x="2018" y="593"/>
                  <a:pt x="1989" y="564"/>
                  <a:pt x="1966" y="530"/>
                </a:cubicBezTo>
                <a:cubicBezTo>
                  <a:pt x="1960" y="521"/>
                  <a:pt x="1948" y="503"/>
                  <a:pt x="1948" y="503"/>
                </a:cubicBezTo>
                <a:cubicBezTo>
                  <a:pt x="1934" y="452"/>
                  <a:pt x="1925" y="408"/>
                  <a:pt x="1893" y="366"/>
                </a:cubicBezTo>
                <a:cubicBezTo>
                  <a:pt x="1875" y="290"/>
                  <a:pt x="1864" y="260"/>
                  <a:pt x="1893" y="155"/>
                </a:cubicBezTo>
                <a:cubicBezTo>
                  <a:pt x="1900" y="130"/>
                  <a:pt x="1930" y="118"/>
                  <a:pt x="1948" y="100"/>
                </a:cubicBezTo>
                <a:cubicBezTo>
                  <a:pt x="1979" y="69"/>
                  <a:pt x="2015" y="34"/>
                  <a:pt x="2057" y="18"/>
                </a:cubicBezTo>
                <a:cubicBezTo>
                  <a:pt x="2075" y="11"/>
                  <a:pt x="2112" y="0"/>
                  <a:pt x="2112" y="0"/>
                </a:cubicBezTo>
                <a:cubicBezTo>
                  <a:pt x="2547" y="5"/>
                  <a:pt x="2963" y="13"/>
                  <a:pt x="3392" y="55"/>
                </a:cubicBezTo>
                <a:cubicBezTo>
                  <a:pt x="3502" y="82"/>
                  <a:pt x="3452" y="81"/>
                  <a:pt x="3621" y="91"/>
                </a:cubicBezTo>
                <a:cubicBezTo>
                  <a:pt x="3688" y="126"/>
                  <a:pt x="3624" y="97"/>
                  <a:pt x="3712" y="119"/>
                </a:cubicBezTo>
                <a:cubicBezTo>
                  <a:pt x="3761" y="131"/>
                  <a:pt x="3802" y="157"/>
                  <a:pt x="3849" y="174"/>
                </a:cubicBezTo>
                <a:cubicBezTo>
                  <a:pt x="3855" y="180"/>
                  <a:pt x="3862" y="185"/>
                  <a:pt x="3868" y="192"/>
                </a:cubicBezTo>
                <a:cubicBezTo>
                  <a:pt x="3875" y="200"/>
                  <a:pt x="3878" y="211"/>
                  <a:pt x="3886" y="219"/>
                </a:cubicBezTo>
                <a:cubicBezTo>
                  <a:pt x="3936" y="270"/>
                  <a:pt x="4006" y="302"/>
                  <a:pt x="4078" y="302"/>
                </a:cubicBezTo>
              </a:path>
            </a:pathLst>
          </a:custGeom>
          <a:noFill/>
          <a:ln w="19050" cap="flat" cmpd="sng">
            <a:solidFill>
              <a:srgbClr val="990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9221" name="Line 16"/>
          <p:cNvSpPr>
            <a:spLocks noChangeShapeType="1"/>
          </p:cNvSpPr>
          <p:nvPr/>
        </p:nvSpPr>
        <p:spPr bwMode="auto">
          <a:xfrm>
            <a:off x="4295776" y="260350"/>
            <a:ext cx="61563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24594" name="Line 18"/>
          <p:cNvSpPr>
            <a:spLocks noChangeShapeType="1"/>
          </p:cNvSpPr>
          <p:nvPr/>
        </p:nvSpPr>
        <p:spPr bwMode="auto">
          <a:xfrm flipV="1">
            <a:off x="3863976" y="5373688"/>
            <a:ext cx="6335713" cy="5762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9224" name="Line 19"/>
          <p:cNvSpPr>
            <a:spLocks noChangeShapeType="1"/>
          </p:cNvSpPr>
          <p:nvPr/>
        </p:nvSpPr>
        <p:spPr bwMode="auto">
          <a:xfrm>
            <a:off x="5016501" y="4076700"/>
            <a:ext cx="54006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s-AR"/>
          </a:p>
        </p:txBody>
      </p:sp>
      <p:pic>
        <p:nvPicPr>
          <p:cNvPr id="13" name="Picture 11" descr="MCj0424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76847" flipH="1">
            <a:off x="4727576" y="5770564"/>
            <a:ext cx="13700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MCj0424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561042" flipH="1">
            <a:off x="6527801" y="5592764"/>
            <a:ext cx="13700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MCj0424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60967" flipH="1">
            <a:off x="8111332" y="5557045"/>
            <a:ext cx="1371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MCj0424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24651" y="4481514"/>
            <a:ext cx="13700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MCj04242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471026" y="4722814"/>
            <a:ext cx="13700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Elipse"/>
          <p:cNvSpPr/>
          <p:nvPr/>
        </p:nvSpPr>
        <p:spPr>
          <a:xfrm>
            <a:off x="2316163" y="4868863"/>
            <a:ext cx="1765300" cy="163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0" name="19 Elipse"/>
          <p:cNvSpPr/>
          <p:nvPr/>
        </p:nvSpPr>
        <p:spPr>
          <a:xfrm>
            <a:off x="9199563" y="4206876"/>
            <a:ext cx="1765300" cy="163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extLst>
      <p:ext uri="{BB962C8B-B14F-4D97-AF65-F5344CB8AC3E}">
        <p14:creationId xmlns:p14="http://schemas.microsoft.com/office/powerpoint/2010/main" val="3952524862"/>
      </p:ext>
    </p:extLst>
  </p:cSld>
  <p:clrMapOvr>
    <a:masterClrMapping/>
  </p:clrMapOvr>
  <p:transition advTm="126520">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5.55556E-7 1.7341E-7 C 0.00156 -0.00208 0.0033 -0.00393 0.00469 -0.00624 C 0.00799 -0.01179 0.01424 -0.02312 0.01424 -0.02289 C 0.01684 -0.03376 0.02413 -0.03908 0.02865 -0.04856 C 0.03733 -0.06705 0.02309 -0.04532 0.04132 -0.0696 C 0.04479 -0.07422 0.04618 -0.08277 0.05087 -0.08647 C 0.05226 -0.08763 0.05399 -0.08786 0.05556 -0.08879 C 0.05729 -0.08994 0.05868 -0.09156 0.06024 -0.09295 C 0.07396 -0.09156 0.07795 -0.09225 0.08889 -0.08879 C 0.09531 -0.08671 0.10156 -0.08439 0.10799 -0.08231 C 0.11007 -0.08162 0.11424 -0.08023 0.11424 -0.08 C 0.1158 -0.07746 0.11719 -0.07422 0.1191 -0.07168 C 0.12101 -0.06913 0.12378 -0.06821 0.12535 -0.06543 C 0.12656 -0.06312 0.12587 -0.05942 0.12691 -0.05688 C 0.12951 -0.04994 0.13941 -0.03838 0.14444 -0.03376 C 0.14948 -0.02382 0.15399 -0.01457 0.16024 -0.00624 C 0.16354 0.00555 0.16076 -0.00139 0.17135 0.01272 C 0.1724 0.0141 0.17465 0.01711 0.17465 0.01734 C 0.17778 0.02983 0.19028 0.03907 0.2 0.04231 C 0.22934 0.06613 0.26771 0.04948 0.3 0.04879 C 0.30712 0.04647 0.31076 0.04139 0.31753 0.03815 C 0.32674 0.03353 0.34271 0.02798 0.35087 0.02127 C 0.35538 0.01757 0.35937 0.01272 0.36354 0.00855 C 0.36493 0.00717 0.36684 0.00763 0.36823 0.00647 C 0.37153 0.00393 0.37413 -0.00046 0.37778 -0.00208 C 0.38125 -0.0037 0.3901 -0.00671 0.39358 -0.0104 C 0.39653 -0.01341 0.39896 -0.01757 0.40156 -0.02104 C 0.40833 -0.03006 0.40608 -0.0252 0.41267 -0.0296 C 0.41962 -0.03422 0.4158 -0.03329 0.42205 -0.04 C 0.43038 -0.04879 0.44115 -0.06335 0.45087 -0.0696 C 0.46441 -0.07838 0.44653 -0.06474 0.46024 -0.07399 C 0.4691 -0.08 0.46094 -0.07676 0.47135 -0.08231 C 0.47448 -0.08393 0.4809 -0.08647 0.4809 -0.08624 C 0.48715 -0.09202 0.49444 -0.09595 0.50139 -0.09919 C 0.50937 -0.0985 0.51736 -0.09919 0.52535 -0.09711 C 0.54496 -0.09202 0.52396 -0.09202 0.53802 -0.08439 C 0.54149 -0.08254 0.54549 -0.08301 0.54913 -0.08231 C 0.55903 -0.07376 0.56094 -0.05942 0.56667 -0.04647 C 0.56875 -0.02358 0.57118 -0.01272 0.56823 0.01272 C 0.56736 0.02035 0.55903 0.02844 0.55556 0.03399 C 0.54028 0.05896 0.51979 0.05919 0.49687 0.0615 C 0.48802 0.06081 0.42101 0.05896 0.39358 0.05087 C 0.38559 0.04855 0.3776 0.04162 0.36979 0.03815 C 0.36771 0.03538 0.3658 0.03214 0.36354 0.0296 C 0.36059 0.02636 0.35677 0.02451 0.35399 0.02127 C 0.35139 0.01827 0.35 0.01387 0.34757 0.01064 C 0.34323 -0.00694 0.33924 -0.02451 0.3349 -0.04208 C 0.33333 -0.07561 0.33177 -0.0874 0.3349 -0.12462 C 0.33524 -0.12925 0.33854 -0.13295 0.33976 -0.13734 C 0.3651 -0.13595 0.39045 -0.13503 0.4158 -0.13318 C 0.43524 -0.13179 0.45521 -0.12254 0.47465 -0.11838 C 0.49965 -0.11306 0.52569 -0.11329 0.55087 -0.11191 C 0.59722 -0.10705 0.64253 -0.09688 0.68889 -0.09087 C 0.70851 -0.08832 0.73108 -0.08023 0.75087 -0.08023 L 0.74375 -0.07145 " pathEditMode="relative" rAng="0" ptsTypes="fffffffffffffffffffffffffffffffffffffffffffffffffffffAA">
                                      <p:cBhvr>
                                        <p:cTn id="6" dur="5000" fill="hold"/>
                                        <p:tgtEl>
                                          <p:spTgt spid="24587"/>
                                        </p:tgtEl>
                                        <p:attrNameLst>
                                          <p:attrName>ppt_x</p:attrName>
                                          <p:attrName>ppt_y</p:attrName>
                                        </p:attrNameLst>
                                      </p:cBhvr>
                                      <p:rCtr x="37500" y="-3600"/>
                                    </p:animMotion>
                                  </p:childTnLst>
                                </p:cTn>
                              </p:par>
                            </p:childTnLst>
                          </p:cTn>
                        </p:par>
                        <p:par>
                          <p:cTn id="7" fill="hold" nodeType="afterGroup">
                            <p:stCondLst>
                              <p:cond delay="5000"/>
                            </p:stCondLst>
                            <p:childTnLst>
                              <p:par>
                                <p:cTn id="8" presetID="5" presetClass="entr" presetSubtype="10" fill="hold" grpId="0" nodeType="afterEffect">
                                  <p:stCondLst>
                                    <p:cond delay="0"/>
                                  </p:stCondLst>
                                  <p:childTnLst>
                                    <p:set>
                                      <p:cBhvr>
                                        <p:cTn id="9" dur="1" fill="hold">
                                          <p:stCondLst>
                                            <p:cond delay="0"/>
                                          </p:stCondLst>
                                        </p:cTn>
                                        <p:tgtEl>
                                          <p:spTgt spid="24591"/>
                                        </p:tgtEl>
                                        <p:attrNameLst>
                                          <p:attrName>style.visibility</p:attrName>
                                        </p:attrNameLst>
                                      </p:cBhvr>
                                      <p:to>
                                        <p:strVal val="visible"/>
                                      </p:to>
                                    </p:set>
                                    <p:animEffect transition="in" filter="checkerboard(across)">
                                      <p:cBhvr>
                                        <p:cTn id="10" dur="500"/>
                                        <p:tgtEl>
                                          <p:spTgt spid="245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4594"/>
                                        </p:tgtEl>
                                        <p:attrNameLst>
                                          <p:attrName>style.visibility</p:attrName>
                                        </p:attrNameLst>
                                      </p:cBhvr>
                                      <p:to>
                                        <p:strVal val="visible"/>
                                      </p:to>
                                    </p:set>
                                    <p:animEffect transition="in" filter="box(in)">
                                      <p:cBhvr>
                                        <p:cTn id="15" dur="500"/>
                                        <p:tgtEl>
                                          <p:spTgt spid="245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accel="50000" decel="50000" fill="hold" nodeType="clickEffect">
                                  <p:stCondLst>
                                    <p:cond delay="0"/>
                                  </p:stCondLst>
                                  <p:childTnLst>
                                    <p:animMotion origin="layout" path="M 5.55556E-7 1.7341E-7 C 0.00156 -0.00208 0.0033 -0.00393 0.00469 -0.00624 C 0.00799 -0.01179 0.01424 -0.02312 0.01424 -0.02289 C 0.01684 -0.03376 0.02413 -0.03908 0.02865 -0.04856 C 0.03733 -0.06705 0.02309 -0.04532 0.04132 -0.0696 C 0.04479 -0.07422 0.04618 -0.08277 0.05087 -0.08647 C 0.05226 -0.08763 0.05399 -0.08786 0.05556 -0.08879 C 0.05729 -0.08994 0.05868 -0.09156 0.06024 -0.09295 C 0.07396 -0.09156 0.07795 -0.09225 0.08889 -0.08879 C 0.09531 -0.08671 0.10156 -0.08439 0.10799 -0.08231 C 0.11007 -0.08162 0.11424 -0.08023 0.11424 -0.08 C 0.1158 -0.07746 0.11719 -0.07422 0.1191 -0.07168 C 0.12101 -0.06913 0.12378 -0.06821 0.12535 -0.06543 C 0.12656 -0.06312 0.12587 -0.05942 0.12691 -0.05688 C 0.12951 -0.04994 0.13941 -0.03838 0.14444 -0.03376 C 0.14948 -0.02382 0.15399 -0.01457 0.16024 -0.00624 C 0.16354 0.00555 0.16076 -0.00139 0.17135 0.01272 C 0.1724 0.0141 0.17465 0.01711 0.17465 0.01734 C 0.17778 0.02983 0.19028 0.03907 0.2 0.04231 C 0.22934 0.06613 0.26771 0.04948 0.3 0.04879 C 0.30712 0.04647 0.31076 0.04139 0.31753 0.03815 C 0.32674 0.03353 0.34271 0.02798 0.35087 0.02127 C 0.35538 0.01757 0.35937 0.01272 0.36354 0.00855 C 0.36493 0.00717 0.36684 0.00763 0.36823 0.00647 C 0.37153 0.00393 0.37413 -0.00046 0.37778 -0.00208 C 0.38125 -0.0037 0.3901 -0.00671 0.39358 -0.0104 C 0.39653 -0.01341 0.39896 -0.01757 0.40156 -0.02104 C 0.40833 -0.03006 0.40608 -0.0252 0.41267 -0.0296 C 0.41962 -0.03422 0.4158 -0.03329 0.42205 -0.04 C 0.43038 -0.04879 0.44115 -0.06335 0.45087 -0.0696 C 0.46441 -0.07838 0.44653 -0.06474 0.46024 -0.07399 C 0.4691 -0.08 0.46094 -0.07676 0.47135 -0.08231 C 0.47448 -0.08393 0.4809 -0.08647 0.4809 -0.08624 C 0.48715 -0.09202 0.49444 -0.09595 0.50139 -0.09919 C 0.50937 -0.0985 0.51736 -0.09919 0.52535 -0.09711 C 0.54496 -0.09202 0.52396 -0.09202 0.53802 -0.08439 C 0.54149 -0.08254 0.54549 -0.08301 0.54913 -0.08231 C 0.55903 -0.07376 0.56094 -0.05942 0.56667 -0.04647 C 0.56875 -0.02358 0.57118 -0.01272 0.56823 0.01272 C 0.56736 0.02035 0.55903 0.02844 0.55556 0.03399 C 0.54028 0.05896 0.51979 0.05919 0.49687 0.0615 C 0.48802 0.06081 0.42101 0.05896 0.39358 0.05087 C 0.38559 0.04855 0.3776 0.04162 0.36979 0.03815 C 0.36771 0.03538 0.3658 0.03214 0.36354 0.0296 C 0.36059 0.02636 0.35677 0.02451 0.35399 0.02127 C 0.35139 0.01827 0.35 0.01387 0.34757 0.01064 C 0.34323 -0.00694 0.33924 -0.02451 0.3349 -0.04208 C 0.33333 -0.07561 0.33177 -0.0874 0.3349 -0.12462 C 0.33524 -0.12925 0.33854 -0.13295 0.33976 -0.13734 C 0.3651 -0.13595 0.39045 -0.13503 0.4158 -0.13318 C 0.43524 -0.13179 0.45521 -0.12254 0.47465 -0.11838 C 0.49965 -0.11306 0.52569 -0.11329 0.55087 -0.11191 C 0.59722 -0.10705 0.64253 -0.09688 0.68889 -0.09087 C 0.70851 -0.08832 0.73108 -0.08023 0.75087 -0.08023 L 0.74375 -0.07145 " pathEditMode="relative" rAng="0" ptsTypes="fffffffffffffffffffffffffffffffffffffffffffffffffffffAA">
                                      <p:cBhvr>
                                        <p:cTn id="19" dur="5000" fill="hold"/>
                                        <p:tgtEl>
                                          <p:spTgt spid="13"/>
                                        </p:tgtEl>
                                        <p:attrNameLst>
                                          <p:attrName>ppt_x</p:attrName>
                                          <p:attrName>ppt_y</p:attrName>
                                        </p:attrNameLst>
                                      </p:cBhvr>
                                      <p:rCtr x="37500" y="-3600"/>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5.55556E-7 1.7341E-7 C 0.00156 -0.00208 0.0033 -0.00393 0.00469 -0.00624 C 0.00799 -0.01179 0.01424 -0.02312 0.01424 -0.02289 C 0.01684 -0.03376 0.02413 -0.03908 0.02865 -0.04856 C 0.03733 -0.06705 0.02309 -0.04532 0.04132 -0.0696 C 0.04479 -0.07422 0.04618 -0.08277 0.05087 -0.08647 C 0.05226 -0.08763 0.05399 -0.08786 0.05556 -0.08879 C 0.05729 -0.08994 0.05868 -0.09156 0.06024 -0.09295 C 0.07396 -0.09156 0.07795 -0.09225 0.08889 -0.08879 C 0.09531 -0.08671 0.10156 -0.08439 0.10799 -0.08231 C 0.11007 -0.08162 0.11424 -0.08023 0.11424 -0.08 C 0.1158 -0.07746 0.11719 -0.07422 0.1191 -0.07168 C 0.12101 -0.06913 0.12378 -0.06821 0.12535 -0.06543 C 0.12656 -0.06312 0.12587 -0.05942 0.12691 -0.05688 C 0.12951 -0.04994 0.13941 -0.03838 0.14444 -0.03376 C 0.14948 -0.02382 0.15399 -0.01457 0.16024 -0.00624 C 0.16354 0.00555 0.16076 -0.00139 0.17135 0.01272 C 0.1724 0.0141 0.17465 0.01711 0.17465 0.01734 C 0.17778 0.02983 0.19028 0.03907 0.2 0.04231 C 0.22934 0.06613 0.26771 0.04948 0.3 0.04879 C 0.30712 0.04647 0.31076 0.04139 0.31753 0.03815 C 0.32674 0.03353 0.34271 0.02798 0.35087 0.02127 C 0.35538 0.01757 0.35937 0.01272 0.36354 0.00855 C 0.36493 0.00717 0.36684 0.00763 0.36823 0.00647 C 0.37153 0.00393 0.37413 -0.00046 0.37778 -0.00208 C 0.38125 -0.0037 0.3901 -0.00671 0.39358 -0.0104 C 0.39653 -0.01341 0.39896 -0.01757 0.40156 -0.02104 C 0.40833 -0.03006 0.40608 -0.0252 0.41267 -0.0296 C 0.41962 -0.03422 0.4158 -0.03329 0.42205 -0.04 C 0.43038 -0.04879 0.44115 -0.06335 0.45087 -0.0696 C 0.46441 -0.07838 0.44653 -0.06474 0.46024 -0.07399 C 0.4691 -0.08 0.46094 -0.07676 0.47135 -0.08231 C 0.47448 -0.08393 0.4809 -0.08647 0.4809 -0.08624 C 0.48715 -0.09202 0.49444 -0.09595 0.50139 -0.09919 C 0.50937 -0.0985 0.51736 -0.09919 0.52535 -0.09711 C 0.54496 -0.09202 0.52396 -0.09202 0.53802 -0.08439 C 0.54149 -0.08254 0.54549 -0.08301 0.54913 -0.08231 C 0.55903 -0.07376 0.56094 -0.05942 0.56667 -0.04647 C 0.56875 -0.02358 0.57118 -0.01272 0.56823 0.01272 C 0.56736 0.02035 0.55903 0.02844 0.55556 0.03399 C 0.54028 0.05896 0.51979 0.05919 0.49687 0.0615 C 0.48802 0.06081 0.42101 0.05896 0.39358 0.05087 C 0.38559 0.04855 0.3776 0.04162 0.36979 0.03815 C 0.36771 0.03538 0.3658 0.03214 0.36354 0.0296 C 0.36059 0.02636 0.35677 0.02451 0.35399 0.02127 C 0.35139 0.01827 0.35 0.01387 0.34757 0.01064 C 0.34323 -0.00694 0.33924 -0.02451 0.3349 -0.04208 C 0.33333 -0.07561 0.33177 -0.0874 0.3349 -0.12462 C 0.33524 -0.12925 0.33854 -0.13295 0.33976 -0.13734 C 0.3651 -0.13595 0.39045 -0.13503 0.4158 -0.13318 C 0.43524 -0.13179 0.45521 -0.12254 0.47465 -0.11838 C 0.49965 -0.11306 0.52569 -0.11329 0.55087 -0.11191 C 0.59722 -0.10705 0.64253 -0.09688 0.68889 -0.09087 C 0.70851 -0.08832 0.73108 -0.08023 0.75087 -0.08023 L 0.74375 -0.07145 " pathEditMode="relative" rAng="0" ptsTypes="fffffffffffffffffffffffffffffffffffffffffffffffffffffAA">
                                      <p:cBhvr>
                                        <p:cTn id="23" dur="5000" fill="hold"/>
                                        <p:tgtEl>
                                          <p:spTgt spid="15"/>
                                        </p:tgtEl>
                                        <p:attrNameLst>
                                          <p:attrName>ppt_x</p:attrName>
                                          <p:attrName>ppt_y</p:attrName>
                                        </p:attrNameLst>
                                      </p:cBhvr>
                                      <p:rCtr x="37500" y="-360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nodeType="clickEffect">
                                  <p:stCondLst>
                                    <p:cond delay="0"/>
                                  </p:stCondLst>
                                  <p:childTnLst>
                                    <p:animMotion origin="layout" path="M 5.55556E-7 1.7341E-7 C 0.00156 -0.00208 0.0033 -0.00393 0.00469 -0.00624 C 0.00799 -0.01179 0.01424 -0.02312 0.01424 -0.02289 C 0.01684 -0.03376 0.02413 -0.03908 0.02865 -0.04856 C 0.03733 -0.06705 0.02309 -0.04532 0.04132 -0.0696 C 0.04479 -0.07422 0.04618 -0.08277 0.05087 -0.08647 C 0.05226 -0.08763 0.05399 -0.08786 0.05556 -0.08879 C 0.05729 -0.08994 0.05868 -0.09156 0.06024 -0.09295 C 0.07396 -0.09156 0.07795 -0.09225 0.08889 -0.08879 C 0.09531 -0.08671 0.10156 -0.08439 0.10799 -0.08231 C 0.11007 -0.08162 0.11424 -0.08023 0.11424 -0.08 C 0.1158 -0.07746 0.11719 -0.07422 0.1191 -0.07168 C 0.12101 -0.06913 0.12378 -0.06821 0.12535 -0.06543 C 0.12656 -0.06312 0.12587 -0.05942 0.12691 -0.05688 C 0.12951 -0.04994 0.13941 -0.03838 0.14444 -0.03376 C 0.14948 -0.02382 0.15399 -0.01457 0.16024 -0.00624 C 0.16354 0.00555 0.16076 -0.00139 0.17135 0.01272 C 0.1724 0.0141 0.17465 0.01711 0.17465 0.01734 C 0.17778 0.02983 0.19028 0.03907 0.2 0.04231 C 0.22934 0.06613 0.26771 0.04948 0.3 0.04879 C 0.30712 0.04647 0.31076 0.04139 0.31753 0.03815 C 0.32674 0.03353 0.34271 0.02798 0.35087 0.02127 C 0.35538 0.01757 0.35937 0.01272 0.36354 0.00855 C 0.36493 0.00717 0.36684 0.00763 0.36823 0.00647 C 0.37153 0.00393 0.37413 -0.00046 0.37778 -0.00208 C 0.38125 -0.0037 0.3901 -0.00671 0.39358 -0.0104 C 0.39653 -0.01341 0.39896 -0.01757 0.40156 -0.02104 C 0.40833 -0.03006 0.40608 -0.0252 0.41267 -0.0296 C 0.41962 -0.03422 0.4158 -0.03329 0.42205 -0.04 C 0.43038 -0.04879 0.44115 -0.06335 0.45087 -0.0696 C 0.46441 -0.07838 0.44653 -0.06474 0.46024 -0.07399 C 0.4691 -0.08 0.46094 -0.07676 0.47135 -0.08231 C 0.47448 -0.08393 0.4809 -0.08647 0.4809 -0.08624 C 0.48715 -0.09202 0.49444 -0.09595 0.50139 -0.09919 C 0.50937 -0.0985 0.51736 -0.09919 0.52535 -0.09711 C 0.54496 -0.09202 0.52396 -0.09202 0.53802 -0.08439 C 0.54149 -0.08254 0.54549 -0.08301 0.54913 -0.08231 C 0.55903 -0.07376 0.56094 -0.05942 0.56667 -0.04647 C 0.56875 -0.02358 0.57118 -0.01272 0.56823 0.01272 C 0.56736 0.02035 0.55903 0.02844 0.55556 0.03399 C 0.54028 0.05896 0.51979 0.05919 0.49687 0.0615 C 0.48802 0.06081 0.42101 0.05896 0.39358 0.05087 C 0.38559 0.04855 0.3776 0.04162 0.36979 0.03815 C 0.36771 0.03538 0.3658 0.03214 0.36354 0.0296 C 0.36059 0.02636 0.35677 0.02451 0.35399 0.02127 C 0.35139 0.01827 0.35 0.01387 0.34757 0.01064 C 0.34323 -0.00694 0.33924 -0.02451 0.3349 -0.04208 C 0.33333 -0.07561 0.33177 -0.0874 0.3349 -0.12462 C 0.33524 -0.12925 0.33854 -0.13295 0.33976 -0.13734 C 0.3651 -0.13595 0.39045 -0.13503 0.4158 -0.13318 C 0.43524 -0.13179 0.45521 -0.12254 0.47465 -0.11838 C 0.49965 -0.11306 0.52569 -0.11329 0.55087 -0.11191 C 0.59722 -0.10705 0.64253 -0.09688 0.68889 -0.09087 C 0.70851 -0.08832 0.73108 -0.08023 0.75087 -0.08023 L 0.74375 -0.07145 " pathEditMode="relative" rAng="0" ptsTypes="fffffffffffffffffffffffffffffffffffffffffffffffffffffAA">
                                      <p:cBhvr>
                                        <p:cTn id="27" dur="5000" fill="hold"/>
                                        <p:tgtEl>
                                          <p:spTgt spid="16"/>
                                        </p:tgtEl>
                                        <p:attrNameLst>
                                          <p:attrName>ppt_x</p:attrName>
                                          <p:attrName>ppt_y</p:attrName>
                                        </p:attrNameLst>
                                      </p:cBhvr>
                                      <p:rCtr x="37500" y="-360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nodeType="clickEffect">
                                  <p:stCondLst>
                                    <p:cond delay="0"/>
                                  </p:stCondLst>
                                  <p:childTnLst>
                                    <p:animMotion origin="layout" path="M 5.55556E-7 1.7341E-7 C 0.00156 -0.00208 0.0033 -0.00393 0.00469 -0.00624 C 0.00799 -0.01179 0.01424 -0.02312 0.01424 -0.02289 C 0.01684 -0.03376 0.02413 -0.03908 0.02865 -0.04856 C 0.03733 -0.06705 0.02309 -0.04532 0.04132 -0.0696 C 0.04479 -0.07422 0.04618 -0.08277 0.05087 -0.08647 C 0.05226 -0.08763 0.05399 -0.08786 0.05556 -0.08879 C 0.05729 -0.08994 0.05868 -0.09156 0.06024 -0.09295 C 0.07396 -0.09156 0.07795 -0.09225 0.08889 -0.08879 C 0.09531 -0.08671 0.10156 -0.08439 0.10799 -0.08231 C 0.11007 -0.08162 0.11424 -0.08023 0.11424 -0.08 C 0.1158 -0.07746 0.11719 -0.07422 0.1191 -0.07168 C 0.12101 -0.06913 0.12378 -0.06821 0.12535 -0.06543 C 0.12656 -0.06312 0.12587 -0.05942 0.12691 -0.05688 C 0.12951 -0.04994 0.13941 -0.03838 0.14444 -0.03376 C 0.14948 -0.02382 0.15399 -0.01457 0.16024 -0.00624 C 0.16354 0.00555 0.16076 -0.00139 0.17135 0.01272 C 0.1724 0.0141 0.17465 0.01711 0.17465 0.01734 C 0.17778 0.02983 0.19028 0.03907 0.2 0.04231 C 0.22934 0.06613 0.26771 0.04948 0.3 0.04879 C 0.30712 0.04647 0.31076 0.04139 0.31753 0.03815 C 0.32674 0.03353 0.34271 0.02798 0.35087 0.02127 C 0.35538 0.01757 0.35937 0.01272 0.36354 0.00855 C 0.36493 0.00717 0.36684 0.00763 0.36823 0.00647 C 0.37153 0.00393 0.37413 -0.00046 0.37778 -0.00208 C 0.38125 -0.0037 0.3901 -0.00671 0.39358 -0.0104 C 0.39653 -0.01341 0.39896 -0.01757 0.40156 -0.02104 C 0.40833 -0.03006 0.40608 -0.0252 0.41267 -0.0296 C 0.41962 -0.03422 0.4158 -0.03329 0.42205 -0.04 C 0.43038 -0.04879 0.44115 -0.06335 0.45087 -0.0696 C 0.46441 -0.07838 0.44653 -0.06474 0.46024 -0.07399 C 0.4691 -0.08 0.46094 -0.07676 0.47135 -0.08231 C 0.47448 -0.08393 0.4809 -0.08647 0.4809 -0.08624 C 0.48715 -0.09202 0.49444 -0.09595 0.50139 -0.09919 C 0.50937 -0.0985 0.51736 -0.09919 0.52535 -0.09711 C 0.54496 -0.09202 0.52396 -0.09202 0.53802 -0.08439 C 0.54149 -0.08254 0.54549 -0.08301 0.54913 -0.08231 C 0.55903 -0.07376 0.56094 -0.05942 0.56667 -0.04647 C 0.56875 -0.02358 0.57118 -0.01272 0.56823 0.01272 C 0.56736 0.02035 0.55903 0.02844 0.55556 0.03399 C 0.54028 0.05896 0.51979 0.05919 0.49687 0.0615 C 0.48802 0.06081 0.42101 0.05896 0.39358 0.05087 C 0.38559 0.04855 0.3776 0.04162 0.36979 0.03815 C 0.36771 0.03538 0.3658 0.03214 0.36354 0.0296 C 0.36059 0.02636 0.35677 0.02451 0.35399 0.02127 C 0.35139 0.01827 0.35 0.01387 0.34757 0.01064 C 0.34323 -0.00694 0.33924 -0.02451 0.3349 -0.04208 C 0.33333 -0.07561 0.33177 -0.0874 0.3349 -0.12462 C 0.33524 -0.12925 0.33854 -0.13295 0.33976 -0.13734 C 0.3651 -0.13595 0.39045 -0.13503 0.4158 -0.13318 C 0.43524 -0.13179 0.45521 -0.12254 0.47465 -0.11838 C 0.49965 -0.11306 0.52569 -0.11329 0.55087 -0.11191 C 0.59722 -0.10705 0.64253 -0.09688 0.68889 -0.09087 C 0.70851 -0.08832 0.73108 -0.08023 0.75087 -0.08023 L 0.74375 -0.07145 " pathEditMode="relative" rAng="0" ptsTypes="fffffffffffffffffffffffffffffffffffffffffffffffffffffAA">
                                      <p:cBhvr>
                                        <p:cTn id="31" dur="5000" fill="hold"/>
                                        <p:tgtEl>
                                          <p:spTgt spid="17"/>
                                        </p:tgtEl>
                                        <p:attrNameLst>
                                          <p:attrName>ppt_x</p:attrName>
                                          <p:attrName>ppt_y</p:attrName>
                                        </p:attrNameLst>
                                      </p:cBhvr>
                                      <p:rCtr x="37500" y="-360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nodeType="clickEffect">
                                  <p:stCondLst>
                                    <p:cond delay="0"/>
                                  </p:stCondLst>
                                  <p:childTnLst>
                                    <p:animMotion origin="layout" path="M 5.55556E-7 1.7341E-7 C 0.00156 -0.00208 0.0033 -0.00393 0.00469 -0.00624 C 0.00799 -0.01179 0.01424 -0.02312 0.01424 -0.02289 C 0.01684 -0.03376 0.02413 -0.03908 0.02865 -0.04856 C 0.03733 -0.06705 0.02309 -0.04532 0.04132 -0.0696 C 0.04479 -0.07422 0.04618 -0.08277 0.05087 -0.08647 C 0.05226 -0.08763 0.05399 -0.08786 0.05556 -0.08879 C 0.05729 -0.08994 0.05868 -0.09156 0.06024 -0.09295 C 0.07396 -0.09156 0.07795 -0.09225 0.08889 -0.08879 C 0.09531 -0.08671 0.10156 -0.08439 0.10799 -0.08231 C 0.11007 -0.08162 0.11424 -0.08023 0.11424 -0.08 C 0.1158 -0.07746 0.11719 -0.07422 0.1191 -0.07168 C 0.12101 -0.06913 0.12378 -0.06821 0.12535 -0.06543 C 0.12656 -0.06312 0.12587 -0.05942 0.12691 -0.05688 C 0.12951 -0.04994 0.13941 -0.03838 0.14444 -0.03376 C 0.14948 -0.02382 0.15399 -0.01457 0.16024 -0.00624 C 0.16354 0.00555 0.16076 -0.00139 0.17135 0.01272 C 0.1724 0.0141 0.17465 0.01711 0.17465 0.01734 C 0.17778 0.02983 0.19028 0.03907 0.2 0.04231 C 0.22934 0.06613 0.26771 0.04948 0.3 0.04879 C 0.30712 0.04647 0.31076 0.04139 0.31753 0.03815 C 0.32674 0.03353 0.34271 0.02798 0.35087 0.02127 C 0.35538 0.01757 0.35937 0.01272 0.36354 0.00855 C 0.36493 0.00717 0.36684 0.00763 0.36823 0.00647 C 0.37153 0.00393 0.37413 -0.00046 0.37778 -0.00208 C 0.38125 -0.0037 0.3901 -0.00671 0.39358 -0.0104 C 0.39653 -0.01341 0.39896 -0.01757 0.40156 -0.02104 C 0.40833 -0.03006 0.40608 -0.0252 0.41267 -0.0296 C 0.41962 -0.03422 0.4158 -0.03329 0.42205 -0.04 C 0.43038 -0.04879 0.44115 -0.06335 0.45087 -0.0696 C 0.46441 -0.07838 0.44653 -0.06474 0.46024 -0.07399 C 0.4691 -0.08 0.46094 -0.07676 0.47135 -0.08231 C 0.47448 -0.08393 0.4809 -0.08647 0.4809 -0.08624 C 0.48715 -0.09202 0.49444 -0.09595 0.50139 -0.09919 C 0.50937 -0.0985 0.51736 -0.09919 0.52535 -0.09711 C 0.54496 -0.09202 0.52396 -0.09202 0.53802 -0.08439 C 0.54149 -0.08254 0.54549 -0.08301 0.54913 -0.08231 C 0.55903 -0.07376 0.56094 -0.05942 0.56667 -0.04647 C 0.56875 -0.02358 0.57118 -0.01272 0.56823 0.01272 C 0.56736 0.02035 0.55903 0.02844 0.55556 0.03399 C 0.54028 0.05896 0.51979 0.05919 0.49687 0.0615 C 0.48802 0.06081 0.42101 0.05896 0.39358 0.05087 C 0.38559 0.04855 0.3776 0.04162 0.36979 0.03815 C 0.36771 0.03538 0.3658 0.03214 0.36354 0.0296 C 0.36059 0.02636 0.35677 0.02451 0.35399 0.02127 C 0.35139 0.01827 0.35 0.01387 0.34757 0.01064 C 0.34323 -0.00694 0.33924 -0.02451 0.3349 -0.04208 C 0.33333 -0.07561 0.33177 -0.0874 0.3349 -0.12462 C 0.33524 -0.12925 0.33854 -0.13295 0.33976 -0.13734 C 0.3651 -0.13595 0.39045 -0.13503 0.4158 -0.13318 C 0.43524 -0.13179 0.45521 -0.12254 0.47465 -0.11838 C 0.49965 -0.11306 0.52569 -0.11329 0.55087 -0.11191 C 0.59722 -0.10705 0.64253 -0.09688 0.68889 -0.09087 C 0.70851 -0.08832 0.73108 -0.08023 0.75087 -0.08023 L 0.74375 -0.07145 " pathEditMode="relative" rAng="0" ptsTypes="fffffffffffffffffffffffffffffffffffffffffffffffffffffAA">
                                      <p:cBhvr>
                                        <p:cTn id="35" dur="5000" fill="hold"/>
                                        <p:tgtEl>
                                          <p:spTgt spid="18"/>
                                        </p:tgtEl>
                                        <p:attrNameLst>
                                          <p:attrName>ppt_x</p:attrName>
                                          <p:attrName>ppt_y</p:attrName>
                                        </p:attrNameLst>
                                      </p:cBhvr>
                                      <p:rCtr x="37500" y="-3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P spid="245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defRPr/>
            </a:pPr>
            <a:r>
              <a:rPr lang="es-AR" dirty="0" smtClean="0">
                <a:solidFill>
                  <a:srgbClr val="FF3399"/>
                </a:solidFill>
              </a:rPr>
              <a:t>MOVIMIENTO ,TRAYECTORIA VECTOR DESPLAZAMIENTO</a:t>
            </a:r>
            <a:endParaRPr lang="es-AR" dirty="0">
              <a:solidFill>
                <a:srgbClr val="FF3399"/>
              </a:solidFill>
            </a:endParaRPr>
          </a:p>
        </p:txBody>
      </p:sp>
      <p:graphicFrame>
        <p:nvGraphicFramePr>
          <p:cNvPr id="6" name="5 Diagrama"/>
          <p:cNvGraphicFramePr/>
          <p:nvPr>
            <p:extLst/>
          </p:nvPr>
        </p:nvGraphicFramePr>
        <p:xfrm>
          <a:off x="2207568" y="1628800"/>
          <a:ext cx="75361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49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0"/>
            <a:ext cx="8229600" cy="1417638"/>
          </a:xfrm>
        </p:spPr>
        <p:txBody>
          <a:bodyPr/>
          <a:lstStyle/>
          <a:p>
            <a:pPr>
              <a:defRPr/>
            </a:pPr>
            <a:r>
              <a:rPr lang="es-ES_tradnl" sz="3200">
                <a:solidFill>
                  <a:srgbClr val="5F5F5F"/>
                </a:solidFill>
              </a:rPr>
              <a:t>TIPOS DE TRAYECTORIA</a:t>
            </a:r>
            <a:endParaRPr lang="es-ES" sz="3200">
              <a:solidFill>
                <a:srgbClr val="5F5F5F"/>
              </a:solidFill>
            </a:endParaRPr>
          </a:p>
        </p:txBody>
      </p:sp>
      <p:graphicFrame>
        <p:nvGraphicFramePr>
          <p:cNvPr id="26686" name="Group 62"/>
          <p:cNvGraphicFramePr>
            <a:graphicFrameLocks noGrp="1"/>
          </p:cNvGraphicFramePr>
          <p:nvPr>
            <p:ph sz="half" idx="2"/>
            <p:extLst/>
          </p:nvPr>
        </p:nvGraphicFramePr>
        <p:xfrm>
          <a:off x="1919288" y="1484313"/>
          <a:ext cx="8280400" cy="4854680"/>
        </p:xfrm>
        <a:graphic>
          <a:graphicData uri="http://schemas.openxmlformats.org/drawingml/2006/table">
            <a:tbl>
              <a:tblPr/>
              <a:tblGrid>
                <a:gridCol w="5400675"/>
                <a:gridCol w="2879725"/>
              </a:tblGrid>
              <a:tr h="1087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dirty="0" smtClean="0">
                          <a:ln>
                            <a:noFill/>
                          </a:ln>
                          <a:solidFill>
                            <a:srgbClr val="5F5F5F"/>
                          </a:solidFill>
                          <a:effectLst/>
                          <a:latin typeface="Arial" charset="0"/>
                        </a:rPr>
                        <a:t>RECTILÍNEA:</a:t>
                      </a:r>
                      <a:r>
                        <a:rPr kumimoji="0" lang="es-ES_tradnl" sz="2800" b="0" i="0" u="none" strike="noStrike" cap="none" normalizeH="0" baseline="0" dirty="0" smtClean="0">
                          <a:ln>
                            <a:noFill/>
                          </a:ln>
                          <a:solidFill>
                            <a:schemeClr val="bg1"/>
                          </a:solidFill>
                          <a:effectLst/>
                          <a:latin typeface="Arial" charset="0"/>
                        </a:rPr>
                        <a:t>                                        </a:t>
                      </a:r>
                      <a:r>
                        <a:rPr kumimoji="0" lang="es-ES_tradnl" sz="2800" b="0" i="0" u="none" strike="noStrike" cap="none" normalizeH="0" baseline="0" dirty="0" smtClean="0">
                          <a:ln>
                            <a:noFill/>
                          </a:ln>
                          <a:solidFill>
                            <a:srgbClr val="00B0F0"/>
                          </a:solidFill>
                          <a:effectLst/>
                          <a:latin typeface="Arial" charset="0"/>
                        </a:rPr>
                        <a:t>Trayectoria en línea recta.</a:t>
                      </a:r>
                      <a:endParaRPr kumimoji="0" lang="es-ES" sz="2800" b="0" i="0" u="none" strike="noStrike" cap="none" normalizeH="0" baseline="0" dirty="0" smtClean="0">
                        <a:ln>
                          <a:noFill/>
                        </a:ln>
                        <a:solidFill>
                          <a:srgbClr val="00B0F0"/>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3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dirty="0" smtClean="0">
                          <a:ln>
                            <a:noFill/>
                          </a:ln>
                          <a:solidFill>
                            <a:srgbClr val="5F5F5F"/>
                          </a:solidFill>
                          <a:effectLst/>
                          <a:latin typeface="Arial" charset="0"/>
                        </a:rPr>
                        <a:t>CIRCULAR:</a:t>
                      </a:r>
                      <a:r>
                        <a:rPr kumimoji="0" lang="es-ES_tradnl" sz="2800" b="0" i="0" u="none" strike="noStrike" cap="none" normalizeH="0" baseline="0" dirty="0" smtClean="0">
                          <a:ln>
                            <a:noFill/>
                          </a:ln>
                          <a:solidFill>
                            <a:schemeClr val="bg1"/>
                          </a:solidFill>
                          <a:effectLst/>
                          <a:latin typeface="Arial" charset="0"/>
                        </a:rPr>
                        <a:t>                                </a:t>
                      </a:r>
                      <a:r>
                        <a:rPr kumimoji="0" lang="es-ES_tradnl" sz="2800" b="0" i="0" u="none" strike="noStrike" cap="none" normalizeH="0" baseline="0" dirty="0" smtClean="0">
                          <a:ln>
                            <a:noFill/>
                          </a:ln>
                          <a:solidFill>
                            <a:srgbClr val="006600"/>
                          </a:solidFill>
                          <a:effectLst/>
                          <a:latin typeface="Arial" charset="0"/>
                        </a:rPr>
                        <a:t>Trayectoria describiendo                    un círculo.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3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dirty="0" smtClean="0">
                          <a:ln>
                            <a:noFill/>
                          </a:ln>
                          <a:solidFill>
                            <a:srgbClr val="5F5F5F"/>
                          </a:solidFill>
                          <a:effectLst/>
                          <a:latin typeface="Arial" charset="0"/>
                        </a:rPr>
                        <a:t>ELÍPTICA:</a:t>
                      </a:r>
                      <a:r>
                        <a:rPr kumimoji="0" lang="es-ES_tradnl" sz="2800" b="0" i="0" u="none" strike="noStrike" cap="none" normalizeH="0" baseline="0" dirty="0" smtClean="0">
                          <a:ln>
                            <a:noFill/>
                          </a:ln>
                          <a:solidFill>
                            <a:schemeClr val="bg1"/>
                          </a:solidFill>
                          <a:effectLst/>
                          <a:latin typeface="Arial" charset="0"/>
                        </a:rPr>
                        <a:t>                                    </a:t>
                      </a:r>
                      <a:r>
                        <a:rPr kumimoji="0" lang="es-ES_tradnl" sz="2800" b="0" i="0" u="none" strike="noStrike" cap="none" normalizeH="0" baseline="0" dirty="0" smtClean="0">
                          <a:ln>
                            <a:noFill/>
                          </a:ln>
                          <a:solidFill>
                            <a:srgbClr val="000099"/>
                          </a:solidFill>
                          <a:effectLst/>
                          <a:latin typeface="Arial" charset="0"/>
                        </a:rPr>
                        <a:t>Trayectoria en forma de elipse.                     Planetas alrededor del Sol.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81" name="Picture 47" descr="20070924klpcnafyq_13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9" y="2924176"/>
            <a:ext cx="12668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56" descr="movimi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26" y="1773239"/>
            <a:ext cx="25193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58" descr="42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789" y="4652963"/>
            <a:ext cx="17811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2" descr="http://www.alef.net/ALEFAnimatedGifs/Amusement-Other/RollerCoasterClimbing.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66075" y="1484313"/>
            <a:ext cx="14160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23" descr="http://www.canalgif.net/Gifs-animados/Vehiculos-terrestres/Trenes/Imagen-animada-Tren-114.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72363" y="2732089"/>
            <a:ext cx="25209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4426" y="4524376"/>
            <a:ext cx="2524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458888"/>
      </p:ext>
    </p:extLst>
  </p:cSld>
  <p:clrMapOvr>
    <a:masterClrMapping/>
  </p:clrMapOvr>
  <p:transition advTm="4895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5" name="Group 65"/>
          <p:cNvGraphicFramePr>
            <a:graphicFrameLocks noGrp="1"/>
          </p:cNvGraphicFramePr>
          <p:nvPr>
            <p:ph type="tbl" idx="1"/>
            <p:extLst/>
          </p:nvPr>
        </p:nvGraphicFramePr>
        <p:xfrm>
          <a:off x="2063750" y="620714"/>
          <a:ext cx="8229600" cy="5703887"/>
        </p:xfrm>
        <a:graphic>
          <a:graphicData uri="http://schemas.openxmlformats.org/drawingml/2006/table">
            <a:tbl>
              <a:tblPr/>
              <a:tblGrid>
                <a:gridCol w="5184775"/>
                <a:gridCol w="3044825"/>
              </a:tblGrid>
              <a:tr h="1883706">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Char char=""/>
                        <a:tabLst/>
                      </a:pPr>
                      <a:r>
                        <a:rPr kumimoji="0" lang="es-ES_tradnl" sz="2800" b="0" i="0" u="none" strike="noStrike" cap="none" normalizeH="0" baseline="0" dirty="0" smtClean="0">
                          <a:ln>
                            <a:noFill/>
                          </a:ln>
                          <a:solidFill>
                            <a:srgbClr val="5F5F5F"/>
                          </a:solidFill>
                          <a:effectLst/>
                          <a:latin typeface="Arial" charset="0"/>
                        </a:rPr>
                        <a:t> </a:t>
                      </a:r>
                      <a:r>
                        <a:rPr kumimoji="0" lang="es-ES_tradnl" sz="2400" b="1" i="0" u="none" strike="noStrike" cap="none" normalizeH="0" baseline="0" dirty="0" smtClean="0">
                          <a:ln>
                            <a:noFill/>
                          </a:ln>
                          <a:solidFill>
                            <a:srgbClr val="5F5F5F"/>
                          </a:solidFill>
                          <a:effectLst/>
                          <a:latin typeface="Arial" charset="0"/>
                        </a:rPr>
                        <a:t>PARABÓLICA:</a:t>
                      </a:r>
                      <a:r>
                        <a:rPr kumimoji="0" lang="es-ES_tradnl" sz="2800" b="0" i="0" u="none" strike="noStrike" cap="none" normalizeH="0" baseline="0" dirty="0" smtClean="0">
                          <a:ln>
                            <a:noFill/>
                          </a:ln>
                          <a:solidFill>
                            <a:schemeClr val="bg1"/>
                          </a:solidFill>
                          <a:effectLst/>
                          <a:latin typeface="Arial" charset="0"/>
                        </a:rPr>
                        <a:t>                      </a:t>
                      </a:r>
                      <a:r>
                        <a:rPr kumimoji="0" lang="es-ES_tradnl" sz="2800" b="0" i="0" u="none" strike="noStrike" cap="none" normalizeH="0" baseline="0" dirty="0" smtClean="0">
                          <a:ln>
                            <a:noFill/>
                          </a:ln>
                          <a:solidFill>
                            <a:srgbClr val="7030A0"/>
                          </a:solidFill>
                          <a:effectLst/>
                          <a:latin typeface="Arial" charset="0"/>
                        </a:rPr>
                        <a:t>Trayectoria cuerpo arrojado hacia arriba con inclinación.</a:t>
                      </a:r>
                      <a:endParaRPr kumimoji="0" lang="es-ES" sz="2800" b="0" i="0" u="none" strike="noStrike" cap="none" normalizeH="0" baseline="0" dirty="0" smtClean="0">
                        <a:ln>
                          <a:noFill/>
                        </a:ln>
                        <a:solidFill>
                          <a:srgbClr val="7030A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rgbClr val="7030A0"/>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46">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Char char=""/>
                        <a:tabLst/>
                      </a:pPr>
                      <a:r>
                        <a:rPr kumimoji="0" lang="es-ES_tradnl" sz="2800" b="0" i="0" u="none" strike="noStrike" cap="none" normalizeH="0" baseline="0" dirty="0" smtClean="0">
                          <a:ln>
                            <a:noFill/>
                          </a:ln>
                          <a:solidFill>
                            <a:srgbClr val="5F5F5F"/>
                          </a:solidFill>
                          <a:effectLst/>
                          <a:latin typeface="Arial" charset="0"/>
                        </a:rPr>
                        <a:t> </a:t>
                      </a:r>
                      <a:r>
                        <a:rPr kumimoji="0" lang="es-ES_tradnl" sz="2400" b="1" i="0" u="none" strike="noStrike" cap="none" normalizeH="0" baseline="0" dirty="0" smtClean="0">
                          <a:ln>
                            <a:noFill/>
                          </a:ln>
                          <a:solidFill>
                            <a:srgbClr val="5F5F5F"/>
                          </a:solidFill>
                          <a:effectLst/>
                          <a:latin typeface="Arial" charset="0"/>
                        </a:rPr>
                        <a:t>HELICOIDAL</a:t>
                      </a:r>
                      <a:r>
                        <a:rPr kumimoji="0" lang="es-ES_tradnl" sz="2800" b="0" i="0" u="none" strike="noStrike" cap="none" normalizeH="0" baseline="0" dirty="0" smtClean="0">
                          <a:ln>
                            <a:noFill/>
                          </a:ln>
                          <a:solidFill>
                            <a:srgbClr val="5F5F5F"/>
                          </a:solidFill>
                          <a:effectLst/>
                          <a:latin typeface="Arial" charset="0"/>
                        </a:rPr>
                        <a:t>:</a:t>
                      </a:r>
                      <a:r>
                        <a:rPr kumimoji="0" lang="es-ES_tradnl" sz="2800" b="0" i="0" u="none" strike="noStrike" cap="none" normalizeH="0" baseline="0" dirty="0" smtClean="0">
                          <a:ln>
                            <a:noFill/>
                          </a:ln>
                          <a:solidFill>
                            <a:schemeClr val="bg1"/>
                          </a:solidFill>
                          <a:effectLst/>
                          <a:latin typeface="Arial" charset="0"/>
                        </a:rPr>
                        <a:t>                 </a:t>
                      </a:r>
                      <a:r>
                        <a:rPr kumimoji="0" lang="es-ES_tradnl" sz="2800" b="0" i="0" u="none" strike="noStrike" cap="none" normalizeH="0" baseline="0" dirty="0" smtClean="0">
                          <a:ln>
                            <a:noFill/>
                          </a:ln>
                          <a:solidFill>
                            <a:srgbClr val="006600"/>
                          </a:solidFill>
                          <a:effectLst/>
                          <a:latin typeface="Arial" charset="0"/>
                        </a:rPr>
                        <a:t>Trayectoria en forma de hélice.</a:t>
                      </a:r>
                      <a:endParaRPr kumimoji="0" lang="es-ES" sz="2800" b="0" i="0" u="none" strike="noStrike" cap="none" normalizeH="0" baseline="0" dirty="0" smtClean="0">
                        <a:ln>
                          <a:noFill/>
                        </a:ln>
                        <a:solidFill>
                          <a:srgbClr val="0066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0435">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Char char=""/>
                        <a:tabLst/>
                      </a:pPr>
                      <a:r>
                        <a:rPr kumimoji="0" lang="es-ES_tradnl" sz="2800" b="0" i="0" u="none" strike="noStrike" cap="none" normalizeH="0" baseline="0" dirty="0" smtClean="0">
                          <a:ln>
                            <a:noFill/>
                          </a:ln>
                          <a:solidFill>
                            <a:srgbClr val="5F5F5F"/>
                          </a:solidFill>
                          <a:effectLst/>
                          <a:latin typeface="Arial" charset="0"/>
                        </a:rPr>
                        <a:t> </a:t>
                      </a:r>
                      <a:r>
                        <a:rPr kumimoji="0" lang="es-ES_tradnl" sz="2400" b="1" i="0" u="none" strike="noStrike" cap="none" normalizeH="0" baseline="0" dirty="0" smtClean="0">
                          <a:ln>
                            <a:noFill/>
                          </a:ln>
                          <a:solidFill>
                            <a:srgbClr val="5F5F5F"/>
                          </a:solidFill>
                          <a:effectLst/>
                          <a:latin typeface="Arial" charset="0"/>
                        </a:rPr>
                        <a:t>HIPERBÓLICA:</a:t>
                      </a:r>
                      <a:r>
                        <a:rPr kumimoji="0" lang="es-ES_tradnl" sz="2800" b="0" i="0" u="none" strike="noStrike" cap="none" normalizeH="0" baseline="0" dirty="0" smtClean="0">
                          <a:ln>
                            <a:noFill/>
                          </a:ln>
                          <a:solidFill>
                            <a:schemeClr val="bg1"/>
                          </a:solidFill>
                          <a:effectLst/>
                          <a:latin typeface="Arial" charset="0"/>
                        </a:rPr>
                        <a:t>           </a:t>
                      </a:r>
                      <a:r>
                        <a:rPr kumimoji="0" lang="es-ES_tradnl" sz="2800" b="0" i="0" u="none" strike="noStrike" cap="none" normalizeH="0" baseline="0" dirty="0" smtClean="0">
                          <a:ln>
                            <a:noFill/>
                          </a:ln>
                          <a:solidFill>
                            <a:srgbClr val="990000"/>
                          </a:solidFill>
                          <a:effectLst/>
                          <a:latin typeface="Arial" charset="0"/>
                        </a:rPr>
                        <a:t>Trayectoria la hipérbola es una curva abierta. Es el caso de algunos cometas.</a:t>
                      </a:r>
                      <a:endParaRPr kumimoji="0" lang="es-ES" sz="2800" b="0" i="0" u="none" strike="noStrike" cap="none" normalizeH="0" baseline="0" dirty="0" smtClean="0">
                        <a:ln>
                          <a:noFill/>
                        </a:ln>
                        <a:solidFill>
                          <a:srgbClr val="9900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04" name="Picture 36" descr="Tir parabòlic.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25" y="692150"/>
            <a:ext cx="18732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38" descr="Figura 2.">
            <a:hlinkClick r:id="rId5" tooltip="Figura 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788" y="2565400"/>
            <a:ext cx="178911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42" descr="f_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0326" y="4365626"/>
            <a:ext cx="251936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346413"/>
      </p:ext>
    </p:extLst>
  </p:cSld>
  <p:clrMapOvr>
    <a:masterClrMapping/>
  </p:clrMapOvr>
  <p:transition advTm="9342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smtClean="0">
                <a:solidFill>
                  <a:srgbClr val="FF3399"/>
                </a:solidFill>
              </a:rPr>
              <a:t>RAPIDEZ Y VELOCIDAD</a:t>
            </a:r>
            <a:endParaRPr lang="es-AR" dirty="0">
              <a:solidFill>
                <a:srgbClr val="FF3399"/>
              </a:solidFill>
            </a:endParaRPr>
          </a:p>
        </p:txBody>
      </p:sp>
      <p:sp>
        <p:nvSpPr>
          <p:cNvPr id="4" name="3 CuadroTexto"/>
          <p:cNvSpPr txBox="1"/>
          <p:nvPr/>
        </p:nvSpPr>
        <p:spPr>
          <a:xfrm>
            <a:off x="2423592" y="1628800"/>
            <a:ext cx="7344816" cy="3539430"/>
          </a:xfrm>
          <a:prstGeom prst="rect">
            <a:avLst/>
          </a:prstGeom>
          <a:noFill/>
        </p:spPr>
        <p:txBody>
          <a:bodyPr wrap="square" rtlCol="0">
            <a:spAutoFit/>
          </a:bodyPr>
          <a:lstStyle/>
          <a:p>
            <a:pPr marL="285750" indent="-285750">
              <a:buFont typeface="Arial" pitchFamily="34" charset="0"/>
              <a:buChar char="•"/>
            </a:pPr>
            <a:r>
              <a:rPr lang="es-AR" sz="3200" dirty="0">
                <a:solidFill>
                  <a:srgbClr val="006600"/>
                </a:solidFill>
              </a:rPr>
              <a:t>LA VELOCIDAD ES UNA MAGNITUD VECTORIAL, TIENE MÓDULO DIRECCIÓN Y SENTIDO.</a:t>
            </a:r>
          </a:p>
          <a:p>
            <a:pPr marL="285750" indent="-285750">
              <a:buFont typeface="Arial" pitchFamily="34" charset="0"/>
              <a:buChar char="•"/>
            </a:pPr>
            <a:r>
              <a:rPr lang="es-AR" sz="3200" dirty="0">
                <a:solidFill>
                  <a:srgbClr val="000099"/>
                </a:solidFill>
              </a:rPr>
              <a:t>LA RAPIDEZ TIENE EL MISMO MÓDULO Y UNIDADES QUE LA VELOCIDAD PERO CARECE DE LOS ATRIBUTOS PARA SER UN VECTOR.</a:t>
            </a:r>
          </a:p>
        </p:txBody>
      </p:sp>
    </p:spTree>
    <p:extLst>
      <p:ext uri="{BB962C8B-B14F-4D97-AF65-F5344CB8AC3E}">
        <p14:creationId xmlns:p14="http://schemas.microsoft.com/office/powerpoint/2010/main" val="2982968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301</Words>
  <Application>Microsoft Office PowerPoint</Application>
  <PresentationFormat>Panorámica</PresentationFormat>
  <Paragraphs>43</Paragraphs>
  <Slides>7</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Symbol</vt:lpstr>
      <vt:lpstr>Tema de Office</vt:lpstr>
      <vt:lpstr>Presentación de PowerPoint</vt:lpstr>
      <vt:lpstr>Presentación de PowerPoint</vt:lpstr>
      <vt:lpstr>  MOVIMIENTO  Decimos que un cuerpo está en movimiento  cuando su                  posición varía con respecto de un punto fijo tomado arbitrariamente como punto de referencia. Como consecuencia, el de movimiento es un concepto relativo, un cuerpo se mueve en relación a otro, ya que en el universo no existe nada que no se mueva. TRAYECTORIA La trayectoria que describe un cuerpo que se mueve es la línea formada en el espacio por las sucesivas posiciones de ese cuerpo. DESPLAZAMIENTO es un vector que señala los puntos inicial y final.</vt:lpstr>
      <vt:lpstr>MOVIMIENTO ,TRAYECTORIA VECTOR DESPLAZAMIENTO</vt:lpstr>
      <vt:lpstr>TIPOS DE TRAYECTORIA</vt:lpstr>
      <vt:lpstr>Presentación de PowerPoint</vt:lpstr>
      <vt:lpstr>RAPIDEZ Y VELOCIDAD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Moll</dc:creator>
  <cp:lastModifiedBy>Gustavo Moll</cp:lastModifiedBy>
  <cp:revision>2</cp:revision>
  <dcterms:created xsi:type="dcterms:W3CDTF">2019-07-19T18:15:34Z</dcterms:created>
  <dcterms:modified xsi:type="dcterms:W3CDTF">2020-01-22T12:32:51Z</dcterms:modified>
</cp:coreProperties>
</file>