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99FD2-3D13-4A34-874E-2B715BCE46D2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4CB0EACA-ADEF-46CE-BCD9-7E735277D8E5}">
      <dgm:prSet phldrT="[Texto]" custT="1"/>
      <dgm:spPr/>
      <dgm:t>
        <a:bodyPr/>
        <a:lstStyle/>
        <a:p>
          <a:r>
            <a:rPr lang="es-ES" sz="1600" b="1" dirty="0" smtClean="0"/>
            <a:t>Aviación y vehículos de alta velocidad</a:t>
          </a:r>
          <a:r>
            <a:rPr lang="es-ES" sz="1600" dirty="0" smtClean="0"/>
            <a:t/>
          </a:r>
          <a:br>
            <a:rPr lang="es-ES" sz="1600" dirty="0" smtClean="0"/>
          </a:br>
          <a:r>
            <a:rPr lang="es-ES" sz="1600" dirty="0" smtClean="0"/>
            <a:t>La sustentación de un avión puede describirse como una diferencia de velocidades en las alas de los aviones.</a:t>
          </a:r>
          <a:endParaRPr lang="es-AR" sz="1200" dirty="0"/>
        </a:p>
      </dgm:t>
    </dgm:pt>
    <dgm:pt modelId="{D00F45B7-6D19-4B0A-8112-DD8A144F489B}" type="parTrans" cxnId="{A83AC6A4-565C-422D-8CE4-DB7BE9D3961A}">
      <dgm:prSet/>
      <dgm:spPr/>
      <dgm:t>
        <a:bodyPr/>
        <a:lstStyle/>
        <a:p>
          <a:endParaRPr lang="es-AR"/>
        </a:p>
      </dgm:t>
    </dgm:pt>
    <dgm:pt modelId="{9910BF86-971D-4C21-BBEF-726CB58A4D7E}" type="sibTrans" cxnId="{A83AC6A4-565C-422D-8CE4-DB7BE9D3961A}">
      <dgm:prSet/>
      <dgm:spPr/>
      <dgm:t>
        <a:bodyPr/>
        <a:lstStyle/>
        <a:p>
          <a:endParaRPr lang="es-AR"/>
        </a:p>
      </dgm:t>
    </dgm:pt>
    <dgm:pt modelId="{C8037ADC-B1D2-4355-BB5F-C72E0B3A7D01}">
      <dgm:prSet phldrT="[Texto]" custT="1"/>
      <dgm:spPr/>
      <dgm:t>
        <a:bodyPr/>
        <a:lstStyle/>
        <a:p>
          <a:r>
            <a:rPr lang="es-ES" sz="1400" b="1" dirty="0" smtClean="0"/>
            <a:t>Chimenea</a:t>
          </a:r>
          <a:r>
            <a:rPr lang="es-ES" sz="1400" dirty="0" smtClean="0"/>
            <a:t/>
          </a:r>
          <a:br>
            <a:rPr lang="es-ES" sz="1400" dirty="0" smtClean="0"/>
          </a:br>
          <a:r>
            <a:rPr lang="es-ES" sz="1400" dirty="0" smtClean="0"/>
            <a:t>Las chimeneas son altas para aprovechar que la velocidad del viento es más constante y elevada a mayores alturas. Cuanto más rápidamente sopla el viento sobre la boca de una chimenea, más baja es la presión y mayor es la diferencia de presión entre la base y la boca de la chimenea, en consecuencia, los gases de combustión se extraen mejor.</a:t>
          </a:r>
          <a:endParaRPr lang="es-AR" sz="1400" dirty="0"/>
        </a:p>
      </dgm:t>
    </dgm:pt>
    <dgm:pt modelId="{3E650BDC-CCB1-4387-BC5E-71E631081646}" type="parTrans" cxnId="{AA38CCF9-1E45-4FD3-9CB3-FA4F4DF1DE16}">
      <dgm:prSet/>
      <dgm:spPr/>
      <dgm:t>
        <a:bodyPr/>
        <a:lstStyle/>
        <a:p>
          <a:endParaRPr lang="es-AR"/>
        </a:p>
      </dgm:t>
    </dgm:pt>
    <dgm:pt modelId="{EC7D92A8-72A7-4A48-B1AA-60C9FFEDEFCC}" type="sibTrans" cxnId="{AA38CCF9-1E45-4FD3-9CB3-FA4F4DF1DE16}">
      <dgm:prSet/>
      <dgm:spPr/>
      <dgm:t>
        <a:bodyPr/>
        <a:lstStyle/>
        <a:p>
          <a:endParaRPr lang="es-AR"/>
        </a:p>
      </dgm:t>
    </dgm:pt>
    <dgm:pt modelId="{E5CAAC57-6168-4B53-AB8D-C759211E444A}">
      <dgm:prSet phldrT="[Texto]" custT="1"/>
      <dgm:spPr/>
      <dgm:t>
        <a:bodyPr/>
        <a:lstStyle/>
        <a:p>
          <a:r>
            <a:rPr lang="es-ES" sz="1400" b="1" dirty="0" smtClean="0"/>
            <a:t>Dispositivos de Venturi</a:t>
          </a:r>
          <a:r>
            <a:rPr lang="es-ES" sz="1400" dirty="0" smtClean="0"/>
            <a:t/>
          </a:r>
          <a:br>
            <a:rPr lang="es-ES" sz="1400" dirty="0" smtClean="0"/>
          </a:br>
          <a:r>
            <a:rPr lang="es-ES" sz="1400" dirty="0" smtClean="0"/>
            <a:t>En oxigenoterapia, la mayor parte de sistemas de suministro de débito alto utilizan dispositivos de tipo Venturi, el cual está basado en el principio de Bernoulli.</a:t>
          </a:r>
          <a:endParaRPr lang="es-AR" sz="1400" dirty="0"/>
        </a:p>
      </dgm:t>
    </dgm:pt>
    <dgm:pt modelId="{028462D3-7BC2-4987-8207-1A2A8029106B}" type="parTrans" cxnId="{EC1D6D4C-776E-436C-B4E5-38BF5A55DBBA}">
      <dgm:prSet/>
      <dgm:spPr/>
      <dgm:t>
        <a:bodyPr/>
        <a:lstStyle/>
        <a:p>
          <a:endParaRPr lang="es-AR"/>
        </a:p>
      </dgm:t>
    </dgm:pt>
    <dgm:pt modelId="{68123EA9-C991-4525-98C6-F0138076EB4B}" type="sibTrans" cxnId="{EC1D6D4C-776E-436C-B4E5-38BF5A55DBBA}">
      <dgm:prSet/>
      <dgm:spPr/>
      <dgm:t>
        <a:bodyPr/>
        <a:lstStyle/>
        <a:p>
          <a:endParaRPr lang="es-AR"/>
        </a:p>
      </dgm:t>
    </dgm:pt>
    <dgm:pt modelId="{A37F301E-A64E-4C70-9AB8-B7B02B8FCD3D}">
      <dgm:prSet phldrT="[Texto]" custT="1"/>
      <dgm:spPr/>
      <dgm:t>
        <a:bodyPr/>
        <a:lstStyle/>
        <a:p>
          <a:r>
            <a:rPr lang="es-ES" sz="1600" b="1" dirty="0" smtClean="0"/>
            <a:t>Tubería</a:t>
          </a:r>
          <a:r>
            <a:rPr lang="es-ES" sz="1600" dirty="0" smtClean="0"/>
            <a:t/>
          </a:r>
          <a:br>
            <a:rPr lang="es-ES" sz="1600" dirty="0" smtClean="0"/>
          </a:br>
          <a:r>
            <a:rPr lang="es-ES" sz="1600" dirty="0" smtClean="0"/>
            <a:t>La ecuación de Bernoulli y la ecuación de continuidad también nos dicen que si reducimos el área transversal de una tubería para que aumente la velocidad del fluido que pasa por ella, se reducirá la presión.</a:t>
          </a:r>
          <a:endParaRPr lang="es-AR" sz="1600" dirty="0"/>
        </a:p>
      </dgm:t>
    </dgm:pt>
    <dgm:pt modelId="{5A4209A8-C0F8-437E-B543-2E3DACBFD109}" type="parTrans" cxnId="{19C9BD5C-D82F-4918-952E-B3579CCA2984}">
      <dgm:prSet/>
      <dgm:spPr/>
      <dgm:t>
        <a:bodyPr/>
        <a:lstStyle/>
        <a:p>
          <a:endParaRPr lang="es-AR"/>
        </a:p>
      </dgm:t>
    </dgm:pt>
    <dgm:pt modelId="{4839DF29-A001-4F1B-AAC6-C6E8919A0661}" type="sibTrans" cxnId="{19C9BD5C-D82F-4918-952E-B3579CCA2984}">
      <dgm:prSet/>
      <dgm:spPr/>
      <dgm:t>
        <a:bodyPr/>
        <a:lstStyle/>
        <a:p>
          <a:endParaRPr lang="es-AR"/>
        </a:p>
      </dgm:t>
    </dgm:pt>
    <dgm:pt modelId="{D5863554-7C7F-4D7A-A758-968E8B71FB37}">
      <dgm:prSet phldrT="[Texto]"/>
      <dgm:spPr/>
      <dgm:t>
        <a:bodyPr/>
        <a:lstStyle/>
        <a:p>
          <a:endParaRPr lang="es-AR" dirty="0"/>
        </a:p>
      </dgm:t>
    </dgm:pt>
    <dgm:pt modelId="{009C84FD-6853-49C6-B899-301DF11C7920}" type="parTrans" cxnId="{8256A9A2-A9A6-40B4-9083-67000848FAF9}">
      <dgm:prSet/>
      <dgm:spPr/>
      <dgm:t>
        <a:bodyPr/>
        <a:lstStyle/>
        <a:p>
          <a:endParaRPr lang="es-AR"/>
        </a:p>
      </dgm:t>
    </dgm:pt>
    <dgm:pt modelId="{1EA9D31D-8377-4E8B-8A16-A12BE481919B}" type="sibTrans" cxnId="{8256A9A2-A9A6-40B4-9083-67000848FAF9}">
      <dgm:prSet/>
      <dgm:spPr/>
      <dgm:t>
        <a:bodyPr/>
        <a:lstStyle/>
        <a:p>
          <a:endParaRPr lang="es-AR"/>
        </a:p>
      </dgm:t>
    </dgm:pt>
    <dgm:pt modelId="{3568D6B8-AB40-4C49-A7E8-DCA8EF256304}">
      <dgm:prSet phldrT="[Texto]" custT="1"/>
      <dgm:spPr/>
      <dgm:t>
        <a:bodyPr/>
        <a:lstStyle/>
        <a:p>
          <a:r>
            <a:rPr lang="es-ES" sz="1600" b="1" dirty="0" smtClean="0"/>
            <a:t>Carburador de automóvil</a:t>
          </a:r>
          <a:r>
            <a:rPr lang="es-ES" sz="1600" dirty="0" smtClean="0"/>
            <a:t/>
          </a:r>
          <a:br>
            <a:rPr lang="es-ES" sz="1600" dirty="0" smtClean="0"/>
          </a:br>
          <a:r>
            <a:rPr lang="es-ES" sz="1600" dirty="0" smtClean="0"/>
            <a:t>En un carburador de automóvil, la presión del aire que pasa a través del cuerpo del carburador disminuye cuando pasa por un estrangulamiento. Al disminuir la presión, la gasolina fluye, se vaporiza y se mezcla con la corriente de aire.</a:t>
          </a:r>
          <a:endParaRPr lang="es-AR" sz="1600" dirty="0"/>
        </a:p>
      </dgm:t>
    </dgm:pt>
    <dgm:pt modelId="{F6F91366-D529-42F7-9591-EEB9BCA2418B}" type="parTrans" cxnId="{3E23D9C2-A891-490A-8743-CAED20DEE3A2}">
      <dgm:prSet/>
      <dgm:spPr/>
      <dgm:t>
        <a:bodyPr/>
        <a:lstStyle/>
        <a:p>
          <a:endParaRPr lang="es-AR"/>
        </a:p>
      </dgm:t>
    </dgm:pt>
    <dgm:pt modelId="{8B2AD03E-A2FA-406E-9C80-59E021C6AF58}" type="sibTrans" cxnId="{3E23D9C2-A891-490A-8743-CAED20DEE3A2}">
      <dgm:prSet/>
      <dgm:spPr/>
      <dgm:t>
        <a:bodyPr/>
        <a:lstStyle/>
        <a:p>
          <a:endParaRPr lang="es-AR"/>
        </a:p>
      </dgm:t>
    </dgm:pt>
    <dgm:pt modelId="{387A848D-061A-45AA-853B-AE70EC5FB2E4}" type="pres">
      <dgm:prSet presAssocID="{D5999FD2-3D13-4A34-874E-2B715BCE46D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AR"/>
        </a:p>
      </dgm:t>
    </dgm:pt>
    <dgm:pt modelId="{9A9E3413-3CCF-4AB5-B152-8FD9A452C100}" type="pres">
      <dgm:prSet presAssocID="{4CB0EACA-ADEF-46CE-BCD9-7E735277D8E5}" presName="parenttextcomposite" presStyleCnt="0"/>
      <dgm:spPr/>
    </dgm:pt>
    <dgm:pt modelId="{0F0D45C0-B85D-4CA3-8B77-B483D0701A46}" type="pres">
      <dgm:prSet presAssocID="{4CB0EACA-ADEF-46CE-BCD9-7E735277D8E5}" presName="parenttext" presStyleLbl="revTx" presStyleIdx="0" presStyleCnt="3" custLinFactY="300000" custLinFactNeighborX="-132" custLinFactNeighborY="32621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2150F35-9FE3-4282-B569-0FEA5A7C3782}" type="pres">
      <dgm:prSet presAssocID="{4CB0EACA-ADEF-46CE-BCD9-7E735277D8E5}" presName="composite" presStyleCnt="0"/>
      <dgm:spPr/>
    </dgm:pt>
    <dgm:pt modelId="{8EAFF389-5570-4441-BD52-FD529A52A11C}" type="pres">
      <dgm:prSet presAssocID="{4CB0EACA-ADEF-46CE-BCD9-7E735277D8E5}" presName="chevron1" presStyleLbl="alignNode1" presStyleIdx="0" presStyleCnt="21"/>
      <dgm:spPr/>
    </dgm:pt>
    <dgm:pt modelId="{5200F73D-A22D-4B56-B3F8-E707F8E101E9}" type="pres">
      <dgm:prSet presAssocID="{4CB0EACA-ADEF-46CE-BCD9-7E735277D8E5}" presName="chevron2" presStyleLbl="alignNode1" presStyleIdx="1" presStyleCnt="21"/>
      <dgm:spPr/>
    </dgm:pt>
    <dgm:pt modelId="{C498AFD7-7EF4-4AD1-9749-640E0D72343B}" type="pres">
      <dgm:prSet presAssocID="{4CB0EACA-ADEF-46CE-BCD9-7E735277D8E5}" presName="chevron3" presStyleLbl="alignNode1" presStyleIdx="2" presStyleCnt="21"/>
      <dgm:spPr/>
    </dgm:pt>
    <dgm:pt modelId="{0A58748B-0CF5-4518-B6D3-F0B7276F3DBF}" type="pres">
      <dgm:prSet presAssocID="{4CB0EACA-ADEF-46CE-BCD9-7E735277D8E5}" presName="chevron4" presStyleLbl="alignNode1" presStyleIdx="3" presStyleCnt="21"/>
      <dgm:spPr/>
    </dgm:pt>
    <dgm:pt modelId="{47112EC7-95C3-46AF-B624-A5349AE393BA}" type="pres">
      <dgm:prSet presAssocID="{4CB0EACA-ADEF-46CE-BCD9-7E735277D8E5}" presName="chevron5" presStyleLbl="alignNode1" presStyleIdx="4" presStyleCnt="21"/>
      <dgm:spPr/>
    </dgm:pt>
    <dgm:pt modelId="{5FA3DF5F-50A0-47A6-A0EC-9CBEEA3D1ECB}" type="pres">
      <dgm:prSet presAssocID="{4CB0EACA-ADEF-46CE-BCD9-7E735277D8E5}" presName="chevron6" presStyleLbl="alignNode1" presStyleIdx="5" presStyleCnt="21"/>
      <dgm:spPr/>
    </dgm:pt>
    <dgm:pt modelId="{F9D9A7F5-0F9B-451D-ACD8-B255284E0EB0}" type="pres">
      <dgm:prSet presAssocID="{4CB0EACA-ADEF-46CE-BCD9-7E735277D8E5}" presName="chevron7" presStyleLbl="alignNode1" presStyleIdx="6" presStyleCnt="21"/>
      <dgm:spPr/>
    </dgm:pt>
    <dgm:pt modelId="{D47DC0A0-1B1C-4BEB-9F37-663DAD59B84A}" type="pres">
      <dgm:prSet presAssocID="{4CB0EACA-ADEF-46CE-BCD9-7E735277D8E5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C058B90-56F3-4FB6-9F30-7CE7625A0598}" type="pres">
      <dgm:prSet presAssocID="{9910BF86-971D-4C21-BBEF-726CB58A4D7E}" presName="sibTrans" presStyleCnt="0"/>
      <dgm:spPr/>
    </dgm:pt>
    <dgm:pt modelId="{52B9C8F5-1408-4E25-9EF8-89511C42B67E}" type="pres">
      <dgm:prSet presAssocID="{E5CAAC57-6168-4B53-AB8D-C759211E444A}" presName="parenttextcomposite" presStyleCnt="0"/>
      <dgm:spPr/>
    </dgm:pt>
    <dgm:pt modelId="{25FDE537-538A-4E04-9454-83A74F5058A7}" type="pres">
      <dgm:prSet presAssocID="{E5CAAC57-6168-4B53-AB8D-C759211E444A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48C8E48-BB20-40BD-8EA9-73CCBE8F5D2B}" type="pres">
      <dgm:prSet presAssocID="{E5CAAC57-6168-4B53-AB8D-C759211E444A}" presName="composite" presStyleCnt="0"/>
      <dgm:spPr/>
    </dgm:pt>
    <dgm:pt modelId="{D56785F0-6406-4637-BFCC-1E4518719319}" type="pres">
      <dgm:prSet presAssocID="{E5CAAC57-6168-4B53-AB8D-C759211E444A}" presName="chevron1" presStyleLbl="alignNode1" presStyleIdx="7" presStyleCnt="21"/>
      <dgm:spPr/>
    </dgm:pt>
    <dgm:pt modelId="{9579AE2A-74B9-4C87-AEA5-B917382BC587}" type="pres">
      <dgm:prSet presAssocID="{E5CAAC57-6168-4B53-AB8D-C759211E444A}" presName="chevron2" presStyleLbl="alignNode1" presStyleIdx="8" presStyleCnt="21"/>
      <dgm:spPr/>
    </dgm:pt>
    <dgm:pt modelId="{7A35251E-1358-4486-B4D8-122E185D2BB0}" type="pres">
      <dgm:prSet presAssocID="{E5CAAC57-6168-4B53-AB8D-C759211E444A}" presName="chevron3" presStyleLbl="alignNode1" presStyleIdx="9" presStyleCnt="21"/>
      <dgm:spPr/>
    </dgm:pt>
    <dgm:pt modelId="{AEC7AB52-DFC5-41BA-B269-2BDAE437764D}" type="pres">
      <dgm:prSet presAssocID="{E5CAAC57-6168-4B53-AB8D-C759211E444A}" presName="chevron4" presStyleLbl="alignNode1" presStyleIdx="10" presStyleCnt="21"/>
      <dgm:spPr/>
    </dgm:pt>
    <dgm:pt modelId="{4025656D-5A86-4DDC-81FE-CE57B8950920}" type="pres">
      <dgm:prSet presAssocID="{E5CAAC57-6168-4B53-AB8D-C759211E444A}" presName="chevron5" presStyleLbl="alignNode1" presStyleIdx="11" presStyleCnt="21"/>
      <dgm:spPr/>
    </dgm:pt>
    <dgm:pt modelId="{88DE5F96-6D0E-4C81-B1EE-C816643E21EF}" type="pres">
      <dgm:prSet presAssocID="{E5CAAC57-6168-4B53-AB8D-C759211E444A}" presName="chevron6" presStyleLbl="alignNode1" presStyleIdx="12" presStyleCnt="21"/>
      <dgm:spPr/>
    </dgm:pt>
    <dgm:pt modelId="{5179731A-E853-4E13-8928-385A8CE9F960}" type="pres">
      <dgm:prSet presAssocID="{E5CAAC57-6168-4B53-AB8D-C759211E444A}" presName="chevron7" presStyleLbl="alignNode1" presStyleIdx="13" presStyleCnt="21"/>
      <dgm:spPr/>
    </dgm:pt>
    <dgm:pt modelId="{C7494760-C198-4C26-B0D4-065B360CEF34}" type="pres">
      <dgm:prSet presAssocID="{E5CAAC57-6168-4B53-AB8D-C759211E444A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DDDFA12-79B4-4B67-9EB5-B34DB6C6701E}" type="pres">
      <dgm:prSet presAssocID="{68123EA9-C991-4525-98C6-F0138076EB4B}" presName="sibTrans" presStyleCnt="0"/>
      <dgm:spPr/>
    </dgm:pt>
    <dgm:pt modelId="{2DA6ACE6-4CD8-46C5-969C-8E48447AA90C}" type="pres">
      <dgm:prSet presAssocID="{D5863554-7C7F-4D7A-A758-968E8B71FB37}" presName="parenttextcomposite" presStyleCnt="0"/>
      <dgm:spPr/>
    </dgm:pt>
    <dgm:pt modelId="{ED182815-7FB8-48BF-B1A0-8690012BC0B7}" type="pres">
      <dgm:prSet presAssocID="{D5863554-7C7F-4D7A-A758-968E8B71FB3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9C83AEC-2D7E-41D9-9C7A-5C4B0BE12978}" type="pres">
      <dgm:prSet presAssocID="{D5863554-7C7F-4D7A-A758-968E8B71FB37}" presName="composite" presStyleCnt="0"/>
      <dgm:spPr/>
    </dgm:pt>
    <dgm:pt modelId="{7A4EEF9B-147A-4BA2-9420-578FE2E5B0BD}" type="pres">
      <dgm:prSet presAssocID="{D5863554-7C7F-4D7A-A758-968E8B71FB37}" presName="chevron1" presStyleLbl="alignNode1" presStyleIdx="14" presStyleCnt="21"/>
      <dgm:spPr/>
    </dgm:pt>
    <dgm:pt modelId="{E19EB8C8-6E5A-46A3-9ABA-0445E12B76CD}" type="pres">
      <dgm:prSet presAssocID="{D5863554-7C7F-4D7A-A758-968E8B71FB37}" presName="chevron2" presStyleLbl="alignNode1" presStyleIdx="15" presStyleCnt="21"/>
      <dgm:spPr/>
    </dgm:pt>
    <dgm:pt modelId="{39CCCC28-2793-42BB-A423-178F5EA5BC20}" type="pres">
      <dgm:prSet presAssocID="{D5863554-7C7F-4D7A-A758-968E8B71FB37}" presName="chevron3" presStyleLbl="alignNode1" presStyleIdx="16" presStyleCnt="21"/>
      <dgm:spPr/>
    </dgm:pt>
    <dgm:pt modelId="{734136C7-B3F5-4153-AFAC-3D6AC64F9E85}" type="pres">
      <dgm:prSet presAssocID="{D5863554-7C7F-4D7A-A758-968E8B71FB37}" presName="chevron4" presStyleLbl="alignNode1" presStyleIdx="17" presStyleCnt="21"/>
      <dgm:spPr/>
    </dgm:pt>
    <dgm:pt modelId="{D306D8D8-B395-40D9-978C-D5B731D811D4}" type="pres">
      <dgm:prSet presAssocID="{D5863554-7C7F-4D7A-A758-968E8B71FB37}" presName="chevron5" presStyleLbl="alignNode1" presStyleIdx="18" presStyleCnt="21"/>
      <dgm:spPr/>
    </dgm:pt>
    <dgm:pt modelId="{3BC8681D-7929-4C53-8B7E-6922BFFDEAB4}" type="pres">
      <dgm:prSet presAssocID="{D5863554-7C7F-4D7A-A758-968E8B71FB37}" presName="chevron6" presStyleLbl="alignNode1" presStyleIdx="19" presStyleCnt="21"/>
      <dgm:spPr/>
    </dgm:pt>
    <dgm:pt modelId="{AB8EFC4F-5A41-4C35-9281-806AF05E9DC1}" type="pres">
      <dgm:prSet presAssocID="{D5863554-7C7F-4D7A-A758-968E8B71FB37}" presName="chevron7" presStyleLbl="alignNode1" presStyleIdx="20" presStyleCnt="21"/>
      <dgm:spPr/>
    </dgm:pt>
    <dgm:pt modelId="{613CC651-0CF6-4737-84B3-CB2101598B1E}" type="pres">
      <dgm:prSet presAssocID="{D5863554-7C7F-4D7A-A758-968E8B71FB3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EF41615-B373-4227-9580-9CB5AC20F540}" type="presOf" srcId="{E5CAAC57-6168-4B53-AB8D-C759211E444A}" destId="{25FDE537-538A-4E04-9454-83A74F5058A7}" srcOrd="0" destOrd="0" presId="urn:microsoft.com/office/officeart/2008/layout/VerticalAccentList"/>
    <dgm:cxn modelId="{6281B484-301C-4442-A390-89397AC99ECB}" type="presOf" srcId="{C8037ADC-B1D2-4355-BB5F-C72E0B3A7D01}" destId="{D47DC0A0-1B1C-4BEB-9F37-663DAD59B84A}" srcOrd="0" destOrd="0" presId="urn:microsoft.com/office/officeart/2008/layout/VerticalAccentList"/>
    <dgm:cxn modelId="{107122C0-3614-47CB-A626-72F027B4E904}" type="presOf" srcId="{D5999FD2-3D13-4A34-874E-2B715BCE46D2}" destId="{387A848D-061A-45AA-853B-AE70EC5FB2E4}" srcOrd="0" destOrd="0" presId="urn:microsoft.com/office/officeart/2008/layout/VerticalAccentList"/>
    <dgm:cxn modelId="{17B538F3-E0B8-49C3-BE24-339553069ADC}" type="presOf" srcId="{4CB0EACA-ADEF-46CE-BCD9-7E735277D8E5}" destId="{0F0D45C0-B85D-4CA3-8B77-B483D0701A46}" srcOrd="0" destOrd="0" presId="urn:microsoft.com/office/officeart/2008/layout/VerticalAccentList"/>
    <dgm:cxn modelId="{3E23D9C2-A891-490A-8743-CAED20DEE3A2}" srcId="{D5863554-7C7F-4D7A-A758-968E8B71FB37}" destId="{3568D6B8-AB40-4C49-A7E8-DCA8EF256304}" srcOrd="0" destOrd="0" parTransId="{F6F91366-D529-42F7-9591-EEB9BCA2418B}" sibTransId="{8B2AD03E-A2FA-406E-9C80-59E021C6AF58}"/>
    <dgm:cxn modelId="{8256A9A2-A9A6-40B4-9083-67000848FAF9}" srcId="{D5999FD2-3D13-4A34-874E-2B715BCE46D2}" destId="{D5863554-7C7F-4D7A-A758-968E8B71FB37}" srcOrd="2" destOrd="0" parTransId="{009C84FD-6853-49C6-B899-301DF11C7920}" sibTransId="{1EA9D31D-8377-4E8B-8A16-A12BE481919B}"/>
    <dgm:cxn modelId="{19C9BD5C-D82F-4918-952E-B3579CCA2984}" srcId="{E5CAAC57-6168-4B53-AB8D-C759211E444A}" destId="{A37F301E-A64E-4C70-9AB8-B7B02B8FCD3D}" srcOrd="0" destOrd="0" parTransId="{5A4209A8-C0F8-437E-B543-2E3DACBFD109}" sibTransId="{4839DF29-A001-4F1B-AAC6-C6E8919A0661}"/>
    <dgm:cxn modelId="{826C2BE7-4371-44FF-92E5-8FADC07E48D6}" type="presOf" srcId="{D5863554-7C7F-4D7A-A758-968E8B71FB37}" destId="{ED182815-7FB8-48BF-B1A0-8690012BC0B7}" srcOrd="0" destOrd="0" presId="urn:microsoft.com/office/officeart/2008/layout/VerticalAccentList"/>
    <dgm:cxn modelId="{863DCC89-04E4-42C9-8AAF-99EABA275171}" type="presOf" srcId="{A37F301E-A64E-4C70-9AB8-B7B02B8FCD3D}" destId="{C7494760-C198-4C26-B0D4-065B360CEF34}" srcOrd="0" destOrd="0" presId="urn:microsoft.com/office/officeart/2008/layout/VerticalAccentList"/>
    <dgm:cxn modelId="{EC1D6D4C-776E-436C-B4E5-38BF5A55DBBA}" srcId="{D5999FD2-3D13-4A34-874E-2B715BCE46D2}" destId="{E5CAAC57-6168-4B53-AB8D-C759211E444A}" srcOrd="1" destOrd="0" parTransId="{028462D3-7BC2-4987-8207-1A2A8029106B}" sibTransId="{68123EA9-C991-4525-98C6-F0138076EB4B}"/>
    <dgm:cxn modelId="{A83AC6A4-565C-422D-8CE4-DB7BE9D3961A}" srcId="{D5999FD2-3D13-4A34-874E-2B715BCE46D2}" destId="{4CB0EACA-ADEF-46CE-BCD9-7E735277D8E5}" srcOrd="0" destOrd="0" parTransId="{D00F45B7-6D19-4B0A-8112-DD8A144F489B}" sibTransId="{9910BF86-971D-4C21-BBEF-726CB58A4D7E}"/>
    <dgm:cxn modelId="{F97603FA-3082-4B98-8F86-BDCD7FDC3724}" type="presOf" srcId="{3568D6B8-AB40-4C49-A7E8-DCA8EF256304}" destId="{613CC651-0CF6-4737-84B3-CB2101598B1E}" srcOrd="0" destOrd="0" presId="urn:microsoft.com/office/officeart/2008/layout/VerticalAccentList"/>
    <dgm:cxn modelId="{AA38CCF9-1E45-4FD3-9CB3-FA4F4DF1DE16}" srcId="{4CB0EACA-ADEF-46CE-BCD9-7E735277D8E5}" destId="{C8037ADC-B1D2-4355-BB5F-C72E0B3A7D01}" srcOrd="0" destOrd="0" parTransId="{3E650BDC-CCB1-4387-BC5E-71E631081646}" sibTransId="{EC7D92A8-72A7-4A48-B1AA-60C9FFEDEFCC}"/>
    <dgm:cxn modelId="{2C14DF86-D91B-4552-9181-797BF9EFB5C7}" type="presParOf" srcId="{387A848D-061A-45AA-853B-AE70EC5FB2E4}" destId="{9A9E3413-3CCF-4AB5-B152-8FD9A452C100}" srcOrd="0" destOrd="0" presId="urn:microsoft.com/office/officeart/2008/layout/VerticalAccentList"/>
    <dgm:cxn modelId="{F716DF65-1EE2-47DD-815E-FB61D6755E33}" type="presParOf" srcId="{9A9E3413-3CCF-4AB5-B152-8FD9A452C100}" destId="{0F0D45C0-B85D-4CA3-8B77-B483D0701A46}" srcOrd="0" destOrd="0" presId="urn:microsoft.com/office/officeart/2008/layout/VerticalAccentList"/>
    <dgm:cxn modelId="{115A0C87-B1E0-4228-8EF1-CF54FA453FD2}" type="presParOf" srcId="{387A848D-061A-45AA-853B-AE70EC5FB2E4}" destId="{72150F35-9FE3-4282-B569-0FEA5A7C3782}" srcOrd="1" destOrd="0" presId="urn:microsoft.com/office/officeart/2008/layout/VerticalAccentList"/>
    <dgm:cxn modelId="{593991BF-0580-44F1-8A61-A618DB1C59ED}" type="presParOf" srcId="{72150F35-9FE3-4282-B569-0FEA5A7C3782}" destId="{8EAFF389-5570-4441-BD52-FD529A52A11C}" srcOrd="0" destOrd="0" presId="urn:microsoft.com/office/officeart/2008/layout/VerticalAccentList"/>
    <dgm:cxn modelId="{5E38DDB7-4A43-4640-ADBB-882242314347}" type="presParOf" srcId="{72150F35-9FE3-4282-B569-0FEA5A7C3782}" destId="{5200F73D-A22D-4B56-B3F8-E707F8E101E9}" srcOrd="1" destOrd="0" presId="urn:microsoft.com/office/officeart/2008/layout/VerticalAccentList"/>
    <dgm:cxn modelId="{6C5359F1-989A-47F6-933F-7E3BA7C326EC}" type="presParOf" srcId="{72150F35-9FE3-4282-B569-0FEA5A7C3782}" destId="{C498AFD7-7EF4-4AD1-9749-640E0D72343B}" srcOrd="2" destOrd="0" presId="urn:microsoft.com/office/officeart/2008/layout/VerticalAccentList"/>
    <dgm:cxn modelId="{592B9565-F01B-4D9B-A4A5-D79517091C4A}" type="presParOf" srcId="{72150F35-9FE3-4282-B569-0FEA5A7C3782}" destId="{0A58748B-0CF5-4518-B6D3-F0B7276F3DBF}" srcOrd="3" destOrd="0" presId="urn:microsoft.com/office/officeart/2008/layout/VerticalAccentList"/>
    <dgm:cxn modelId="{6673E438-52B4-4C89-839A-9C34D9BB036B}" type="presParOf" srcId="{72150F35-9FE3-4282-B569-0FEA5A7C3782}" destId="{47112EC7-95C3-46AF-B624-A5349AE393BA}" srcOrd="4" destOrd="0" presId="urn:microsoft.com/office/officeart/2008/layout/VerticalAccentList"/>
    <dgm:cxn modelId="{D2F20A0A-70AB-441F-8FCF-00384D6BE82B}" type="presParOf" srcId="{72150F35-9FE3-4282-B569-0FEA5A7C3782}" destId="{5FA3DF5F-50A0-47A6-A0EC-9CBEEA3D1ECB}" srcOrd="5" destOrd="0" presId="urn:microsoft.com/office/officeart/2008/layout/VerticalAccentList"/>
    <dgm:cxn modelId="{7CBDE5FB-6CF6-4D6E-BB6D-5650E39D8C6E}" type="presParOf" srcId="{72150F35-9FE3-4282-B569-0FEA5A7C3782}" destId="{F9D9A7F5-0F9B-451D-ACD8-B255284E0EB0}" srcOrd="6" destOrd="0" presId="urn:microsoft.com/office/officeart/2008/layout/VerticalAccentList"/>
    <dgm:cxn modelId="{9D0488C8-66CD-4436-885E-38199CFF818F}" type="presParOf" srcId="{72150F35-9FE3-4282-B569-0FEA5A7C3782}" destId="{D47DC0A0-1B1C-4BEB-9F37-663DAD59B84A}" srcOrd="7" destOrd="0" presId="urn:microsoft.com/office/officeart/2008/layout/VerticalAccentList"/>
    <dgm:cxn modelId="{E919DB91-CE46-49AC-BAAA-AC967A403C7D}" type="presParOf" srcId="{387A848D-061A-45AA-853B-AE70EC5FB2E4}" destId="{0C058B90-56F3-4FB6-9F30-7CE7625A0598}" srcOrd="2" destOrd="0" presId="urn:microsoft.com/office/officeart/2008/layout/VerticalAccentList"/>
    <dgm:cxn modelId="{9595227C-28A4-4E5A-AAA7-D8BEB2269D87}" type="presParOf" srcId="{387A848D-061A-45AA-853B-AE70EC5FB2E4}" destId="{52B9C8F5-1408-4E25-9EF8-89511C42B67E}" srcOrd="3" destOrd="0" presId="urn:microsoft.com/office/officeart/2008/layout/VerticalAccentList"/>
    <dgm:cxn modelId="{B8D07522-D220-4DCE-A674-ECFCDEAB2215}" type="presParOf" srcId="{52B9C8F5-1408-4E25-9EF8-89511C42B67E}" destId="{25FDE537-538A-4E04-9454-83A74F5058A7}" srcOrd="0" destOrd="0" presId="urn:microsoft.com/office/officeart/2008/layout/VerticalAccentList"/>
    <dgm:cxn modelId="{91FA9BD6-B691-41BB-B941-24B4E63CD991}" type="presParOf" srcId="{387A848D-061A-45AA-853B-AE70EC5FB2E4}" destId="{248C8E48-BB20-40BD-8EA9-73CCBE8F5D2B}" srcOrd="4" destOrd="0" presId="urn:microsoft.com/office/officeart/2008/layout/VerticalAccentList"/>
    <dgm:cxn modelId="{69A41D3A-D1F7-4FC8-9DF0-6E38F8BADEE5}" type="presParOf" srcId="{248C8E48-BB20-40BD-8EA9-73CCBE8F5D2B}" destId="{D56785F0-6406-4637-BFCC-1E4518719319}" srcOrd="0" destOrd="0" presId="urn:microsoft.com/office/officeart/2008/layout/VerticalAccentList"/>
    <dgm:cxn modelId="{ADAE51B6-AD3D-4DC9-846F-E60785A73611}" type="presParOf" srcId="{248C8E48-BB20-40BD-8EA9-73CCBE8F5D2B}" destId="{9579AE2A-74B9-4C87-AEA5-B917382BC587}" srcOrd="1" destOrd="0" presId="urn:microsoft.com/office/officeart/2008/layout/VerticalAccentList"/>
    <dgm:cxn modelId="{FB5EBB27-1DF4-4CD1-90BB-7F454D3B4523}" type="presParOf" srcId="{248C8E48-BB20-40BD-8EA9-73CCBE8F5D2B}" destId="{7A35251E-1358-4486-B4D8-122E185D2BB0}" srcOrd="2" destOrd="0" presId="urn:microsoft.com/office/officeart/2008/layout/VerticalAccentList"/>
    <dgm:cxn modelId="{AC4779AB-4E69-4960-B1D6-F9D7DAE6A846}" type="presParOf" srcId="{248C8E48-BB20-40BD-8EA9-73CCBE8F5D2B}" destId="{AEC7AB52-DFC5-41BA-B269-2BDAE437764D}" srcOrd="3" destOrd="0" presId="urn:microsoft.com/office/officeart/2008/layout/VerticalAccentList"/>
    <dgm:cxn modelId="{D68D0FD4-A276-47F3-931C-2F6471F4FB9B}" type="presParOf" srcId="{248C8E48-BB20-40BD-8EA9-73CCBE8F5D2B}" destId="{4025656D-5A86-4DDC-81FE-CE57B8950920}" srcOrd="4" destOrd="0" presId="urn:microsoft.com/office/officeart/2008/layout/VerticalAccentList"/>
    <dgm:cxn modelId="{87E3108E-81C6-4B69-88C8-EC91FC2C84FD}" type="presParOf" srcId="{248C8E48-BB20-40BD-8EA9-73CCBE8F5D2B}" destId="{88DE5F96-6D0E-4C81-B1EE-C816643E21EF}" srcOrd="5" destOrd="0" presId="urn:microsoft.com/office/officeart/2008/layout/VerticalAccentList"/>
    <dgm:cxn modelId="{43E8A214-8134-4C96-8659-801EA9C2E29C}" type="presParOf" srcId="{248C8E48-BB20-40BD-8EA9-73CCBE8F5D2B}" destId="{5179731A-E853-4E13-8928-385A8CE9F960}" srcOrd="6" destOrd="0" presId="urn:microsoft.com/office/officeart/2008/layout/VerticalAccentList"/>
    <dgm:cxn modelId="{6B8B0100-B181-411E-B0ED-5C821EB7EA08}" type="presParOf" srcId="{248C8E48-BB20-40BD-8EA9-73CCBE8F5D2B}" destId="{C7494760-C198-4C26-B0D4-065B360CEF34}" srcOrd="7" destOrd="0" presId="urn:microsoft.com/office/officeart/2008/layout/VerticalAccentList"/>
    <dgm:cxn modelId="{5D67A987-ED8D-40D5-8CDA-87A2BD9A0B94}" type="presParOf" srcId="{387A848D-061A-45AA-853B-AE70EC5FB2E4}" destId="{8DDDFA12-79B4-4B67-9EB5-B34DB6C6701E}" srcOrd="5" destOrd="0" presId="urn:microsoft.com/office/officeart/2008/layout/VerticalAccentList"/>
    <dgm:cxn modelId="{0C11297D-17AE-4F4B-A90F-B4EA8B737311}" type="presParOf" srcId="{387A848D-061A-45AA-853B-AE70EC5FB2E4}" destId="{2DA6ACE6-4CD8-46C5-969C-8E48447AA90C}" srcOrd="6" destOrd="0" presId="urn:microsoft.com/office/officeart/2008/layout/VerticalAccentList"/>
    <dgm:cxn modelId="{D7B22ED4-E462-4B49-B701-0F619E7E4460}" type="presParOf" srcId="{2DA6ACE6-4CD8-46C5-969C-8E48447AA90C}" destId="{ED182815-7FB8-48BF-B1A0-8690012BC0B7}" srcOrd="0" destOrd="0" presId="urn:microsoft.com/office/officeart/2008/layout/VerticalAccentList"/>
    <dgm:cxn modelId="{463CDBB5-DD47-4A53-A1C7-D041692570FF}" type="presParOf" srcId="{387A848D-061A-45AA-853B-AE70EC5FB2E4}" destId="{29C83AEC-2D7E-41D9-9C7A-5C4B0BE12978}" srcOrd="7" destOrd="0" presId="urn:microsoft.com/office/officeart/2008/layout/VerticalAccentList"/>
    <dgm:cxn modelId="{4A43FFB2-DAA7-481B-8881-1D4D87D95CA9}" type="presParOf" srcId="{29C83AEC-2D7E-41D9-9C7A-5C4B0BE12978}" destId="{7A4EEF9B-147A-4BA2-9420-578FE2E5B0BD}" srcOrd="0" destOrd="0" presId="urn:microsoft.com/office/officeart/2008/layout/VerticalAccentList"/>
    <dgm:cxn modelId="{BBF9684B-D383-434A-99EF-4FAFB694052C}" type="presParOf" srcId="{29C83AEC-2D7E-41D9-9C7A-5C4B0BE12978}" destId="{E19EB8C8-6E5A-46A3-9ABA-0445E12B76CD}" srcOrd="1" destOrd="0" presId="urn:microsoft.com/office/officeart/2008/layout/VerticalAccentList"/>
    <dgm:cxn modelId="{DDA676B0-E2E6-4C90-BAE4-D1D5FC620122}" type="presParOf" srcId="{29C83AEC-2D7E-41D9-9C7A-5C4B0BE12978}" destId="{39CCCC28-2793-42BB-A423-178F5EA5BC20}" srcOrd="2" destOrd="0" presId="urn:microsoft.com/office/officeart/2008/layout/VerticalAccentList"/>
    <dgm:cxn modelId="{81118181-6CF2-4C31-A511-84D53FEDCE46}" type="presParOf" srcId="{29C83AEC-2D7E-41D9-9C7A-5C4B0BE12978}" destId="{734136C7-B3F5-4153-AFAC-3D6AC64F9E85}" srcOrd="3" destOrd="0" presId="urn:microsoft.com/office/officeart/2008/layout/VerticalAccentList"/>
    <dgm:cxn modelId="{7C4C49AE-94DD-4C16-9339-EC95B468B54D}" type="presParOf" srcId="{29C83AEC-2D7E-41D9-9C7A-5C4B0BE12978}" destId="{D306D8D8-B395-40D9-978C-D5B731D811D4}" srcOrd="4" destOrd="0" presId="urn:microsoft.com/office/officeart/2008/layout/VerticalAccentList"/>
    <dgm:cxn modelId="{E0F7B06A-1760-40AE-989C-3B7338F64B47}" type="presParOf" srcId="{29C83AEC-2D7E-41D9-9C7A-5C4B0BE12978}" destId="{3BC8681D-7929-4C53-8B7E-6922BFFDEAB4}" srcOrd="5" destOrd="0" presId="urn:microsoft.com/office/officeart/2008/layout/VerticalAccentList"/>
    <dgm:cxn modelId="{601BB3C9-6A7D-4C3D-8066-96E48E19F720}" type="presParOf" srcId="{29C83AEC-2D7E-41D9-9C7A-5C4B0BE12978}" destId="{AB8EFC4F-5A41-4C35-9281-806AF05E9DC1}" srcOrd="6" destOrd="0" presId="urn:microsoft.com/office/officeart/2008/layout/VerticalAccentList"/>
    <dgm:cxn modelId="{A9B8A4BE-F2C9-4ADE-BB42-7DAA7588B715}" type="presParOf" srcId="{29C83AEC-2D7E-41D9-9C7A-5C4B0BE12978}" destId="{613CC651-0CF6-4737-84B3-CB2101598B1E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D45C0-B85D-4CA3-8B77-B483D0701A46}">
      <dsp:nvSpPr>
        <dsp:cNvPr id="0" name=""/>
        <dsp:cNvSpPr/>
      </dsp:nvSpPr>
      <dsp:spPr>
        <a:xfrm>
          <a:off x="1471689" y="4002355"/>
          <a:ext cx="7029101" cy="639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Aviación y vehículos de alta velocidad</a:t>
          </a:r>
          <a:r>
            <a:rPr lang="es-ES" sz="1600" kern="1200" dirty="0" smtClean="0"/>
            <a:t/>
          </a:r>
          <a:br>
            <a:rPr lang="es-ES" sz="1600" kern="1200" dirty="0" smtClean="0"/>
          </a:br>
          <a:r>
            <a:rPr lang="es-ES" sz="1600" kern="1200" dirty="0" smtClean="0"/>
            <a:t>La sustentación de un avión puede describirse como una diferencia de velocidades en las alas de los aviones.</a:t>
          </a:r>
          <a:endParaRPr lang="es-AR" sz="1200" kern="1200" dirty="0"/>
        </a:p>
      </dsp:txBody>
      <dsp:txXfrm>
        <a:off x="1471689" y="4002355"/>
        <a:ext cx="7029101" cy="639009"/>
      </dsp:txXfrm>
    </dsp:sp>
    <dsp:sp modelId="{8EAFF389-5570-4441-BD52-FD529A52A11C}">
      <dsp:nvSpPr>
        <dsp:cNvPr id="0" name=""/>
        <dsp:cNvSpPr/>
      </dsp:nvSpPr>
      <dsp:spPr>
        <a:xfrm>
          <a:off x="1480967" y="639799"/>
          <a:ext cx="1644809" cy="130168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0F73D-A22D-4B56-B3F8-E707F8E101E9}">
      <dsp:nvSpPr>
        <dsp:cNvPr id="0" name=""/>
        <dsp:cNvSpPr/>
      </dsp:nvSpPr>
      <dsp:spPr>
        <a:xfrm>
          <a:off x="2468947" y="639799"/>
          <a:ext cx="1644809" cy="130168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8AFD7-7EF4-4AD1-9749-640E0D72343B}">
      <dsp:nvSpPr>
        <dsp:cNvPr id="0" name=""/>
        <dsp:cNvSpPr/>
      </dsp:nvSpPr>
      <dsp:spPr>
        <a:xfrm>
          <a:off x="3457707" y="639799"/>
          <a:ext cx="1644809" cy="130168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8748B-0CF5-4518-B6D3-F0B7276F3DBF}">
      <dsp:nvSpPr>
        <dsp:cNvPr id="0" name=""/>
        <dsp:cNvSpPr/>
      </dsp:nvSpPr>
      <dsp:spPr>
        <a:xfrm>
          <a:off x="4445686" y="639799"/>
          <a:ext cx="1644809" cy="130168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12EC7-95C3-46AF-B624-A5349AE393BA}">
      <dsp:nvSpPr>
        <dsp:cNvPr id="0" name=""/>
        <dsp:cNvSpPr/>
      </dsp:nvSpPr>
      <dsp:spPr>
        <a:xfrm>
          <a:off x="5434446" y="639799"/>
          <a:ext cx="1644809" cy="130168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3DF5F-50A0-47A6-A0EC-9CBEEA3D1ECB}">
      <dsp:nvSpPr>
        <dsp:cNvPr id="0" name=""/>
        <dsp:cNvSpPr/>
      </dsp:nvSpPr>
      <dsp:spPr>
        <a:xfrm>
          <a:off x="6422426" y="639799"/>
          <a:ext cx="1644809" cy="130168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9A7F5-0F9B-451D-ACD8-B255284E0EB0}">
      <dsp:nvSpPr>
        <dsp:cNvPr id="0" name=""/>
        <dsp:cNvSpPr/>
      </dsp:nvSpPr>
      <dsp:spPr>
        <a:xfrm>
          <a:off x="7411186" y="639799"/>
          <a:ext cx="1644809" cy="130168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DC0A0-1B1C-4BEB-9F37-663DAD59B84A}">
      <dsp:nvSpPr>
        <dsp:cNvPr id="0" name=""/>
        <dsp:cNvSpPr/>
      </dsp:nvSpPr>
      <dsp:spPr>
        <a:xfrm>
          <a:off x="1480967" y="769967"/>
          <a:ext cx="7120479" cy="10413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Chimenea</a:t>
          </a:r>
          <a:r>
            <a:rPr lang="es-ES" sz="1400" kern="1200" dirty="0" smtClean="0"/>
            <a:t/>
          </a:r>
          <a:br>
            <a:rPr lang="es-ES" sz="1400" kern="1200" dirty="0" smtClean="0"/>
          </a:br>
          <a:r>
            <a:rPr lang="es-ES" sz="1400" kern="1200" dirty="0" smtClean="0"/>
            <a:t>Las chimeneas son altas para aprovechar que la velocidad del viento es más constante y elevada a mayores alturas. Cuanto más rápidamente sopla el viento sobre la boca de una chimenea, más baja es la presión y mayor es la diferencia de presión entre la base y la boca de la chimenea, en consecuencia, los gases de combustión se extraen mejor.</a:t>
          </a:r>
          <a:endParaRPr lang="es-AR" sz="1400" kern="1200" dirty="0"/>
        </a:p>
      </dsp:txBody>
      <dsp:txXfrm>
        <a:off x="1480967" y="769967"/>
        <a:ext cx="7120479" cy="1041348"/>
      </dsp:txXfrm>
    </dsp:sp>
    <dsp:sp modelId="{25FDE537-538A-4E04-9454-83A74F5058A7}">
      <dsp:nvSpPr>
        <dsp:cNvPr id="0" name=""/>
        <dsp:cNvSpPr/>
      </dsp:nvSpPr>
      <dsp:spPr>
        <a:xfrm>
          <a:off x="1480967" y="2030453"/>
          <a:ext cx="7029101" cy="639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Dispositivos de Venturi</a:t>
          </a:r>
          <a:r>
            <a:rPr lang="es-ES" sz="1400" kern="1200" dirty="0" smtClean="0"/>
            <a:t/>
          </a:r>
          <a:br>
            <a:rPr lang="es-ES" sz="1400" kern="1200" dirty="0" smtClean="0"/>
          </a:br>
          <a:r>
            <a:rPr lang="es-ES" sz="1400" kern="1200" dirty="0" smtClean="0"/>
            <a:t>En oxigenoterapia, la mayor parte de sistemas de suministro de débito alto utilizan dispositivos de tipo Venturi, el cual está basado en el principio de Bernoulli.</a:t>
          </a:r>
          <a:endParaRPr lang="es-AR" sz="1400" kern="1200" dirty="0"/>
        </a:p>
      </dsp:txBody>
      <dsp:txXfrm>
        <a:off x="1480967" y="2030453"/>
        <a:ext cx="7029101" cy="639009"/>
      </dsp:txXfrm>
    </dsp:sp>
    <dsp:sp modelId="{D56785F0-6406-4637-BFCC-1E4518719319}">
      <dsp:nvSpPr>
        <dsp:cNvPr id="0" name=""/>
        <dsp:cNvSpPr/>
      </dsp:nvSpPr>
      <dsp:spPr>
        <a:xfrm>
          <a:off x="1480967" y="2669462"/>
          <a:ext cx="1644809" cy="130168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9AE2A-74B9-4C87-AEA5-B917382BC587}">
      <dsp:nvSpPr>
        <dsp:cNvPr id="0" name=""/>
        <dsp:cNvSpPr/>
      </dsp:nvSpPr>
      <dsp:spPr>
        <a:xfrm>
          <a:off x="2468947" y="2669462"/>
          <a:ext cx="1644809" cy="130168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5251E-1358-4486-B4D8-122E185D2BB0}">
      <dsp:nvSpPr>
        <dsp:cNvPr id="0" name=""/>
        <dsp:cNvSpPr/>
      </dsp:nvSpPr>
      <dsp:spPr>
        <a:xfrm>
          <a:off x="3457707" y="2669462"/>
          <a:ext cx="1644809" cy="130168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7AB52-DFC5-41BA-B269-2BDAE437764D}">
      <dsp:nvSpPr>
        <dsp:cNvPr id="0" name=""/>
        <dsp:cNvSpPr/>
      </dsp:nvSpPr>
      <dsp:spPr>
        <a:xfrm>
          <a:off x="4445686" y="2669462"/>
          <a:ext cx="1644809" cy="130168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5656D-5A86-4DDC-81FE-CE57B8950920}">
      <dsp:nvSpPr>
        <dsp:cNvPr id="0" name=""/>
        <dsp:cNvSpPr/>
      </dsp:nvSpPr>
      <dsp:spPr>
        <a:xfrm>
          <a:off x="5434446" y="2669462"/>
          <a:ext cx="1644809" cy="130168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E5F96-6D0E-4C81-B1EE-C816643E21EF}">
      <dsp:nvSpPr>
        <dsp:cNvPr id="0" name=""/>
        <dsp:cNvSpPr/>
      </dsp:nvSpPr>
      <dsp:spPr>
        <a:xfrm>
          <a:off x="6422426" y="2669462"/>
          <a:ext cx="1644809" cy="130168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9731A-E853-4E13-8928-385A8CE9F960}">
      <dsp:nvSpPr>
        <dsp:cNvPr id="0" name=""/>
        <dsp:cNvSpPr/>
      </dsp:nvSpPr>
      <dsp:spPr>
        <a:xfrm>
          <a:off x="7411186" y="2669462"/>
          <a:ext cx="1644809" cy="130168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94760-C198-4C26-B0D4-065B360CEF34}">
      <dsp:nvSpPr>
        <dsp:cNvPr id="0" name=""/>
        <dsp:cNvSpPr/>
      </dsp:nvSpPr>
      <dsp:spPr>
        <a:xfrm>
          <a:off x="1480967" y="2799631"/>
          <a:ext cx="7120479" cy="10413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Tubería</a:t>
          </a:r>
          <a:r>
            <a:rPr lang="es-ES" sz="1600" kern="1200" dirty="0" smtClean="0"/>
            <a:t/>
          </a:r>
          <a:br>
            <a:rPr lang="es-ES" sz="1600" kern="1200" dirty="0" smtClean="0"/>
          </a:br>
          <a:r>
            <a:rPr lang="es-ES" sz="1600" kern="1200" dirty="0" smtClean="0"/>
            <a:t>La ecuación de Bernoulli y la ecuación de continuidad también nos dicen que si reducimos el área transversal de una tubería para que aumente la velocidad del fluido que pasa por ella, se reducirá la presión.</a:t>
          </a:r>
          <a:endParaRPr lang="es-AR" sz="1600" kern="1200" dirty="0"/>
        </a:p>
      </dsp:txBody>
      <dsp:txXfrm>
        <a:off x="1480967" y="2799631"/>
        <a:ext cx="7120479" cy="1041348"/>
      </dsp:txXfrm>
    </dsp:sp>
    <dsp:sp modelId="{ED182815-7FB8-48BF-B1A0-8690012BC0B7}">
      <dsp:nvSpPr>
        <dsp:cNvPr id="0" name=""/>
        <dsp:cNvSpPr/>
      </dsp:nvSpPr>
      <dsp:spPr>
        <a:xfrm>
          <a:off x="1480967" y="4060117"/>
          <a:ext cx="7029101" cy="639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3100" kern="1200" dirty="0"/>
        </a:p>
      </dsp:txBody>
      <dsp:txXfrm>
        <a:off x="1480967" y="4060117"/>
        <a:ext cx="7029101" cy="639009"/>
      </dsp:txXfrm>
    </dsp:sp>
    <dsp:sp modelId="{7A4EEF9B-147A-4BA2-9420-578FE2E5B0BD}">
      <dsp:nvSpPr>
        <dsp:cNvPr id="0" name=""/>
        <dsp:cNvSpPr/>
      </dsp:nvSpPr>
      <dsp:spPr>
        <a:xfrm>
          <a:off x="1480967" y="4699126"/>
          <a:ext cx="1644809" cy="130168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EB8C8-6E5A-46A3-9ABA-0445E12B76CD}">
      <dsp:nvSpPr>
        <dsp:cNvPr id="0" name=""/>
        <dsp:cNvSpPr/>
      </dsp:nvSpPr>
      <dsp:spPr>
        <a:xfrm>
          <a:off x="2468947" y="4699126"/>
          <a:ext cx="1644809" cy="130168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CCC28-2793-42BB-A423-178F5EA5BC20}">
      <dsp:nvSpPr>
        <dsp:cNvPr id="0" name=""/>
        <dsp:cNvSpPr/>
      </dsp:nvSpPr>
      <dsp:spPr>
        <a:xfrm>
          <a:off x="3457707" y="4699126"/>
          <a:ext cx="1644809" cy="130168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136C7-B3F5-4153-AFAC-3D6AC64F9E85}">
      <dsp:nvSpPr>
        <dsp:cNvPr id="0" name=""/>
        <dsp:cNvSpPr/>
      </dsp:nvSpPr>
      <dsp:spPr>
        <a:xfrm>
          <a:off x="4445686" y="4699126"/>
          <a:ext cx="1644809" cy="130168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6D8D8-B395-40D9-978C-D5B731D811D4}">
      <dsp:nvSpPr>
        <dsp:cNvPr id="0" name=""/>
        <dsp:cNvSpPr/>
      </dsp:nvSpPr>
      <dsp:spPr>
        <a:xfrm>
          <a:off x="5434446" y="4699126"/>
          <a:ext cx="1644809" cy="130168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8681D-7929-4C53-8B7E-6922BFFDEAB4}">
      <dsp:nvSpPr>
        <dsp:cNvPr id="0" name=""/>
        <dsp:cNvSpPr/>
      </dsp:nvSpPr>
      <dsp:spPr>
        <a:xfrm>
          <a:off x="6422426" y="4699126"/>
          <a:ext cx="1644809" cy="130168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EFC4F-5A41-4C35-9281-806AF05E9DC1}">
      <dsp:nvSpPr>
        <dsp:cNvPr id="0" name=""/>
        <dsp:cNvSpPr/>
      </dsp:nvSpPr>
      <dsp:spPr>
        <a:xfrm>
          <a:off x="7411186" y="4699126"/>
          <a:ext cx="1644809" cy="130168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CC651-0CF6-4737-84B3-CB2101598B1E}">
      <dsp:nvSpPr>
        <dsp:cNvPr id="0" name=""/>
        <dsp:cNvSpPr/>
      </dsp:nvSpPr>
      <dsp:spPr>
        <a:xfrm>
          <a:off x="1480967" y="4829295"/>
          <a:ext cx="7120479" cy="10413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Carburador de automóvil</a:t>
          </a:r>
          <a:r>
            <a:rPr lang="es-ES" sz="1600" kern="1200" dirty="0" smtClean="0"/>
            <a:t/>
          </a:r>
          <a:br>
            <a:rPr lang="es-ES" sz="1600" kern="1200" dirty="0" smtClean="0"/>
          </a:br>
          <a:r>
            <a:rPr lang="es-ES" sz="1600" kern="1200" dirty="0" smtClean="0"/>
            <a:t>En un carburador de automóvil, la presión del aire que pasa a través del cuerpo del carburador disminuye cuando pasa por un estrangulamiento. Al disminuir la presión, la gasolina fluye, se vaporiza y se mezcla con la corriente de aire.</a:t>
          </a:r>
          <a:endParaRPr lang="es-AR" sz="1600" kern="1200" dirty="0"/>
        </a:p>
      </dsp:txBody>
      <dsp:txXfrm>
        <a:off x="1480967" y="4829295"/>
        <a:ext cx="7120479" cy="1041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4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4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478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627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33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985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294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877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82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5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22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0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51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17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0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85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3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Hidrodinámica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b="1" dirty="0" smtClean="0"/>
              <a:t>CAUDAL- BERNOULLI- VENTURI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2703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64777" y="919091"/>
            <a:ext cx="4272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smtClean="0">
                <a:solidFill>
                  <a:srgbClr val="C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CAUDAL</a:t>
            </a:r>
            <a:endParaRPr lang="es-AR" sz="3200" b="1" dirty="0">
              <a:solidFill>
                <a:srgbClr val="C0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64777" y="1606610"/>
            <a:ext cx="485401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i="1" dirty="0">
                <a:latin typeface="+mj-lt"/>
              </a:rPr>
              <a:t>En dinámica de fluidos, caudal es la cantidad de fluido que circula a través de una sección del  </a:t>
            </a:r>
            <a:r>
              <a:rPr lang="es-ES" b="1" i="1" dirty="0" smtClean="0">
                <a:latin typeface="+mj-lt"/>
              </a:rPr>
              <a:t>conducto </a:t>
            </a:r>
            <a:r>
              <a:rPr lang="es-ES" b="1" i="1" dirty="0">
                <a:latin typeface="+mj-lt"/>
              </a:rPr>
              <a:t>por unidad de tiempo. </a:t>
            </a:r>
            <a:endParaRPr lang="es-ES" b="1" i="1" dirty="0" smtClean="0">
              <a:latin typeface="+mj-lt"/>
            </a:endParaRPr>
          </a:p>
          <a:p>
            <a:pPr algn="just"/>
            <a:endParaRPr lang="es-ES" b="1" i="1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i="1" dirty="0" smtClean="0">
                <a:latin typeface="+mj-lt"/>
              </a:rPr>
              <a:t>Normalmente </a:t>
            </a:r>
            <a:r>
              <a:rPr lang="es-ES" b="1" i="1" dirty="0">
                <a:latin typeface="+mj-lt"/>
              </a:rPr>
              <a:t>se identifica con el flujo volumétrico o volumen que pasa por un área dada en la unidad de </a:t>
            </a:r>
            <a:r>
              <a:rPr lang="es-ES" b="1" i="1" dirty="0" smtClean="0">
                <a:latin typeface="+mj-lt"/>
              </a:rPr>
              <a:t>tiempo.</a:t>
            </a:r>
            <a:endParaRPr lang="es-AR" b="1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1264777" y="4114527"/>
                <a:ext cx="4854012" cy="5829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2000" b="1" dirty="0" smtClean="0"/>
                  <a:t>Q=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000" b="1" i="1" smtClean="0">
                            <a:latin typeface="Cambria Math" panose="02040503050406030204" pitchFamily="18" charset="0"/>
                          </a:rPr>
                          <m:t>𝑽𝒐𝒍𝒖𝒎𝒆𝒏</m:t>
                        </m:r>
                        <m:r>
                          <a:rPr lang="es-AR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AR" sz="2000" b="1" i="1" smtClean="0">
                            <a:latin typeface="Cambria Math" panose="02040503050406030204" pitchFamily="18" charset="0"/>
                          </a:rPr>
                          <m:t>𝒅𝒆</m:t>
                        </m:r>
                        <m:r>
                          <a:rPr lang="es-AR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AR" sz="20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s-AR" sz="2000" b="1" i="1" smtClean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es-AR" sz="2000" b="1" i="1" smtClean="0">
                            <a:latin typeface="Cambria Math" panose="02040503050406030204" pitchFamily="18" charset="0"/>
                          </a:rPr>
                          <m:t>𝒒𝒖𝒊𝒅𝒐</m:t>
                        </m:r>
                      </m:num>
                      <m:den>
                        <m:r>
                          <a:rPr lang="es-AR" sz="2000" b="1" i="1" smtClean="0">
                            <a:latin typeface="Cambria Math" panose="02040503050406030204" pitchFamily="18" charset="0"/>
                          </a:rPr>
                          <m:t>𝒕𝒊𝒆𝒎𝒑𝒐</m:t>
                        </m:r>
                      </m:den>
                    </m:f>
                  </m:oMath>
                </a14:m>
                <a:r>
                  <a:rPr lang="es-AR" sz="20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2000" b="1" i="1" dirty="0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AR" sz="20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s-AR" sz="20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</m:oMath>
                </a14:m>
                <a:r>
                  <a:rPr lang="es-AR" sz="20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000" b="1" i="1" dirty="0" smtClean="0">
                            <a:latin typeface="Cambria Math" panose="02040503050406030204" pitchFamily="18" charset="0"/>
                          </a:rPr>
                          <m:t>𝒍𝒊𝒕𝒓𝒐𝒔</m:t>
                        </m:r>
                      </m:num>
                      <m:den>
                        <m:r>
                          <a:rPr lang="es-AR" sz="20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</m:oMath>
                </a14:m>
                <a:endParaRPr lang="es-AR" sz="2000" b="1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777" y="4114527"/>
                <a:ext cx="4854012" cy="582980"/>
              </a:xfrm>
              <a:prstGeom prst="rect">
                <a:avLst/>
              </a:prstGeom>
              <a:blipFill rotWithShape="0">
                <a:blip r:embed="rId2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Resultado de imagen para CAUD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7" t="26185"/>
          <a:stretch/>
        </p:blipFill>
        <p:spPr bwMode="auto">
          <a:xfrm>
            <a:off x="6602801" y="1076391"/>
            <a:ext cx="3808618" cy="470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/>
          <p:cNvGrpSpPr/>
          <p:nvPr/>
        </p:nvGrpSpPr>
        <p:grpSpPr>
          <a:xfrm>
            <a:off x="760799" y="4820188"/>
            <a:ext cx="2123848" cy="1187634"/>
            <a:chOff x="760799" y="4820188"/>
            <a:chExt cx="2123848" cy="1187634"/>
          </a:xfrm>
        </p:grpSpPr>
        <p:grpSp>
          <p:nvGrpSpPr>
            <p:cNvPr id="24" name="Grupo 23"/>
            <p:cNvGrpSpPr/>
            <p:nvPr/>
          </p:nvGrpSpPr>
          <p:grpSpPr>
            <a:xfrm>
              <a:off x="760799" y="4820188"/>
              <a:ext cx="1706211" cy="1187634"/>
              <a:chOff x="1695015" y="4897100"/>
              <a:chExt cx="1706211" cy="1187634"/>
            </a:xfrm>
          </p:grpSpPr>
          <p:sp>
            <p:nvSpPr>
              <p:cNvPr id="7" name="Cilindro 6"/>
              <p:cNvSpPr/>
              <p:nvPr/>
            </p:nvSpPr>
            <p:spPr>
              <a:xfrm rot="5400000">
                <a:off x="2086467" y="4505648"/>
                <a:ext cx="709661" cy="1492566"/>
              </a:xfrm>
              <a:prstGeom prst="can">
                <a:avLst>
                  <a:gd name="adj" fmla="val 49083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3" name="Conector recto de flecha 12"/>
              <p:cNvCxnSpPr/>
              <p:nvPr/>
            </p:nvCxnSpPr>
            <p:spPr>
              <a:xfrm flipV="1">
                <a:off x="2999574" y="4897100"/>
                <a:ext cx="76912" cy="35483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lipse 14"/>
              <p:cNvSpPr/>
              <p:nvPr/>
            </p:nvSpPr>
            <p:spPr>
              <a:xfrm>
                <a:off x="2208355" y="4897100"/>
                <a:ext cx="366142" cy="70966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7" name="Conector recto 16"/>
              <p:cNvCxnSpPr/>
              <p:nvPr/>
            </p:nvCxnSpPr>
            <p:spPr>
              <a:xfrm flipH="1">
                <a:off x="2391425" y="5635799"/>
                <a:ext cx="1" cy="3411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ector recto 18"/>
              <p:cNvCxnSpPr/>
              <p:nvPr/>
            </p:nvCxnSpPr>
            <p:spPr>
              <a:xfrm flipH="1">
                <a:off x="2999573" y="5610162"/>
                <a:ext cx="1" cy="3411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de flecha 19"/>
              <p:cNvCxnSpPr/>
              <p:nvPr/>
            </p:nvCxnSpPr>
            <p:spPr>
              <a:xfrm>
                <a:off x="2391425" y="5806354"/>
                <a:ext cx="608148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CuadroTexto 20"/>
              <p:cNvSpPr txBox="1"/>
              <p:nvPr/>
            </p:nvSpPr>
            <p:spPr>
              <a:xfrm>
                <a:off x="2290273" y="5776957"/>
                <a:ext cx="11109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400" b="1" dirty="0" smtClean="0"/>
                  <a:t>distancia</a:t>
                </a:r>
                <a:endParaRPr lang="es-AR" sz="1400" b="1" dirty="0"/>
              </a:p>
            </p:txBody>
          </p:sp>
        </p:grpSp>
        <p:sp>
          <p:nvSpPr>
            <p:cNvPr id="22" name="CuadroTexto 21"/>
            <p:cNvSpPr txBox="1"/>
            <p:nvPr/>
          </p:nvSpPr>
          <p:spPr>
            <a:xfrm>
              <a:off x="2047159" y="4892206"/>
              <a:ext cx="8374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400" b="1" dirty="0" smtClean="0"/>
                <a:t>Radio</a:t>
              </a:r>
              <a:endParaRPr lang="es-AR" sz="1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2836394" y="4820188"/>
                <a:ext cx="3264418" cy="3441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AR" sz="1600" b="1" dirty="0" smtClean="0"/>
                  <a:t>Vol. Líquido= </a:t>
                </a:r>
                <a14:m>
                  <m:oMath xmlns:m="http://schemas.openxmlformats.org/officeDocument/2006/math">
                    <m:r>
                      <a:rPr lang="es-A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s-A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s-A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𝑹𝒂𝒅𝒊𝒐</m:t>
                        </m:r>
                      </m:e>
                      <m:sup>
                        <m:r>
                          <a:rPr lang="es-A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s-A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es-AR" sz="1600" b="1" dirty="0" smtClean="0"/>
                  <a:t>.distancia</a:t>
                </a:r>
                <a:endParaRPr lang="es-AR" sz="1600" b="1" dirty="0"/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394" y="4820188"/>
                <a:ext cx="3264418" cy="344133"/>
              </a:xfrm>
              <a:prstGeom prst="rect">
                <a:avLst/>
              </a:prstGeom>
              <a:blipFill rotWithShape="0">
                <a:blip r:embed="rId4"/>
                <a:stretch>
                  <a:fillRect l="-742" b="-203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ilindro 24"/>
          <p:cNvSpPr/>
          <p:nvPr/>
        </p:nvSpPr>
        <p:spPr>
          <a:xfrm rot="5400000">
            <a:off x="838539" y="4742449"/>
            <a:ext cx="724000" cy="879482"/>
          </a:xfrm>
          <a:prstGeom prst="can">
            <a:avLst>
              <a:gd name="adj" fmla="val 49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/>
              <p:cNvSpPr txBox="1"/>
              <p:nvPr/>
            </p:nvSpPr>
            <p:spPr>
              <a:xfrm>
                <a:off x="2361872" y="5532868"/>
                <a:ext cx="8294733" cy="79040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2000" b="1" dirty="0" smtClean="0"/>
                  <a:t>Q=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s-A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s-A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𝑹𝒂𝒅𝒊𝒐</m:t>
                            </m:r>
                          </m:e>
                          <m:sup>
                            <m:r>
                              <a:rPr lang="es-A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s-A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s-AR" sz="2000" b="1" dirty="0"/>
                          <m:t>.</m:t>
                        </m:r>
                        <m:r>
                          <m:rPr>
                            <m:nor/>
                          </m:rPr>
                          <a:rPr lang="es-AR" sz="2000" b="1" dirty="0"/>
                          <m:t>distancia</m:t>
                        </m:r>
                      </m:num>
                      <m:den>
                        <m:r>
                          <a:rPr lang="es-AR" sz="2800" b="1" i="1" smtClean="0">
                            <a:latin typeface="Cambria Math" panose="02040503050406030204" pitchFamily="18" charset="0"/>
                          </a:rPr>
                          <m:t>𝒕𝒊𝒆𝒎𝒑𝒐</m:t>
                        </m:r>
                      </m:den>
                    </m:f>
                  </m:oMath>
                </a14:m>
                <a:r>
                  <a:rPr lang="es-AR" sz="2000" b="1" dirty="0" smtClean="0"/>
                  <a:t> = </a:t>
                </a:r>
                <a14:m>
                  <m:oMath xmlns:m="http://schemas.openxmlformats.org/officeDocument/2006/math">
                    <m:r>
                      <a:rPr lang="es-AR" sz="2000" b="1" i="0" dirty="0" smtClean="0">
                        <a:latin typeface="Cambria Math" panose="02040503050406030204" pitchFamily="18" charset="0"/>
                      </a:rPr>
                      <m:t>𝐒𝐮𝐩𝐞𝐫𝐟𝐢𝐜𝐢𝐞</m:t>
                    </m:r>
                    <m:r>
                      <a:rPr lang="es-AR" sz="20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b="1" i="0" dirty="0" smtClean="0">
                        <a:latin typeface="Cambria Math" panose="02040503050406030204" pitchFamily="18" charset="0"/>
                      </a:rPr>
                      <m:t>𝐨</m:t>
                    </m:r>
                    <m:r>
                      <a:rPr lang="es-AR" sz="20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b="1" i="0" dirty="0" smtClean="0"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s-AR" sz="20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s-AR" sz="20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b="1" i="0" dirty="0" smtClean="0">
                        <a:latin typeface="Cambria Math" panose="02040503050406030204" pitchFamily="18" charset="0"/>
                      </a:rPr>
                      <m:t>𝐯𝐞𝐥𝐨𝐜𝐢𝐝𝐚𝐝</m:t>
                    </m:r>
                    <m:r>
                      <a:rPr lang="es-AR" sz="2000" b="1" i="0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AR" sz="20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2000" b="1" i="1" dirty="0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AR" sz="20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s-AR" sz="20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</m:oMath>
                </a14:m>
                <a:r>
                  <a:rPr lang="es-AR" sz="20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000" b="1" i="1" dirty="0" smtClean="0">
                            <a:latin typeface="Cambria Math" panose="02040503050406030204" pitchFamily="18" charset="0"/>
                          </a:rPr>
                          <m:t>𝒍𝒊𝒕𝒓𝒐𝒔</m:t>
                        </m:r>
                      </m:num>
                      <m:den>
                        <m:r>
                          <a:rPr lang="es-AR" sz="20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</m:oMath>
                </a14:m>
                <a:endParaRPr lang="es-AR" sz="2000" b="1" dirty="0"/>
              </a:p>
            </p:txBody>
          </p:sp>
        </mc:Choice>
        <mc:Fallback xmlns="">
          <p:sp>
            <p:nvSpPr>
              <p:cNvPr id="28" name="Cuadro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872" y="5532868"/>
                <a:ext cx="8294733" cy="7904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orma libre 26"/>
          <p:cNvSpPr/>
          <p:nvPr/>
        </p:nvSpPr>
        <p:spPr>
          <a:xfrm>
            <a:off x="3631972" y="5462326"/>
            <a:ext cx="1543392" cy="931492"/>
          </a:xfrm>
          <a:custGeom>
            <a:avLst/>
            <a:gdLst>
              <a:gd name="connsiteX0" fmla="*/ 470018 w 1543392"/>
              <a:gd name="connsiteY0" fmla="*/ 205099 h 931492"/>
              <a:gd name="connsiteX1" fmla="*/ 461472 w 1543392"/>
              <a:gd name="connsiteY1" fmla="*/ 282011 h 931492"/>
              <a:gd name="connsiteX2" fmla="*/ 452927 w 1543392"/>
              <a:gd name="connsiteY2" fmla="*/ 316195 h 931492"/>
              <a:gd name="connsiteX3" fmla="*/ 418743 w 1543392"/>
              <a:gd name="connsiteY3" fmla="*/ 341832 h 931492"/>
              <a:gd name="connsiteX4" fmla="*/ 393106 w 1543392"/>
              <a:gd name="connsiteY4" fmla="*/ 367469 h 931492"/>
              <a:gd name="connsiteX5" fmla="*/ 367469 w 1543392"/>
              <a:gd name="connsiteY5" fmla="*/ 401653 h 931492"/>
              <a:gd name="connsiteX6" fmla="*/ 341831 w 1543392"/>
              <a:gd name="connsiteY6" fmla="*/ 410198 h 931492"/>
              <a:gd name="connsiteX7" fmla="*/ 307648 w 1543392"/>
              <a:gd name="connsiteY7" fmla="*/ 444382 h 931492"/>
              <a:gd name="connsiteX8" fmla="*/ 256373 w 1543392"/>
              <a:gd name="connsiteY8" fmla="*/ 461473 h 931492"/>
              <a:gd name="connsiteX9" fmla="*/ 145278 w 1543392"/>
              <a:gd name="connsiteY9" fmla="*/ 478565 h 931492"/>
              <a:gd name="connsiteX10" fmla="*/ 94003 w 1543392"/>
              <a:gd name="connsiteY10" fmla="*/ 495656 h 931492"/>
              <a:gd name="connsiteX11" fmla="*/ 42728 w 1543392"/>
              <a:gd name="connsiteY11" fmla="*/ 546931 h 931492"/>
              <a:gd name="connsiteX12" fmla="*/ 17091 w 1543392"/>
              <a:gd name="connsiteY12" fmla="*/ 572568 h 931492"/>
              <a:gd name="connsiteX13" fmla="*/ 0 w 1543392"/>
              <a:gd name="connsiteY13" fmla="*/ 598206 h 931492"/>
              <a:gd name="connsiteX14" fmla="*/ 8545 w 1543392"/>
              <a:gd name="connsiteY14" fmla="*/ 803305 h 931492"/>
              <a:gd name="connsiteX15" fmla="*/ 34183 w 1543392"/>
              <a:gd name="connsiteY15" fmla="*/ 820396 h 931492"/>
              <a:gd name="connsiteX16" fmla="*/ 94003 w 1543392"/>
              <a:gd name="connsiteY16" fmla="*/ 863125 h 931492"/>
              <a:gd name="connsiteX17" fmla="*/ 153824 w 1543392"/>
              <a:gd name="connsiteY17" fmla="*/ 871671 h 931492"/>
              <a:gd name="connsiteX18" fmla="*/ 230736 w 1543392"/>
              <a:gd name="connsiteY18" fmla="*/ 905854 h 931492"/>
              <a:gd name="connsiteX19" fmla="*/ 376014 w 1543392"/>
              <a:gd name="connsiteY19" fmla="*/ 931492 h 931492"/>
              <a:gd name="connsiteX20" fmla="*/ 1042586 w 1543392"/>
              <a:gd name="connsiteY20" fmla="*/ 922946 h 931492"/>
              <a:gd name="connsiteX21" fmla="*/ 1051132 w 1543392"/>
              <a:gd name="connsiteY21" fmla="*/ 897309 h 931492"/>
              <a:gd name="connsiteX22" fmla="*/ 1068224 w 1543392"/>
              <a:gd name="connsiteY22" fmla="*/ 863125 h 931492"/>
              <a:gd name="connsiteX23" fmla="*/ 1102407 w 1543392"/>
              <a:gd name="connsiteY23" fmla="*/ 846034 h 931492"/>
              <a:gd name="connsiteX24" fmla="*/ 1213502 w 1543392"/>
              <a:gd name="connsiteY24" fmla="*/ 777668 h 931492"/>
              <a:gd name="connsiteX25" fmla="*/ 1239140 w 1543392"/>
              <a:gd name="connsiteY25" fmla="*/ 743484 h 931492"/>
              <a:gd name="connsiteX26" fmla="*/ 1298960 w 1543392"/>
              <a:gd name="connsiteY26" fmla="*/ 709301 h 931492"/>
              <a:gd name="connsiteX27" fmla="*/ 1333143 w 1543392"/>
              <a:gd name="connsiteY27" fmla="*/ 692210 h 931492"/>
              <a:gd name="connsiteX28" fmla="*/ 1350235 w 1543392"/>
              <a:gd name="connsiteY28" fmla="*/ 666572 h 931492"/>
              <a:gd name="connsiteX29" fmla="*/ 1384418 w 1543392"/>
              <a:gd name="connsiteY29" fmla="*/ 640935 h 931492"/>
              <a:gd name="connsiteX30" fmla="*/ 1392964 w 1543392"/>
              <a:gd name="connsiteY30" fmla="*/ 615297 h 931492"/>
              <a:gd name="connsiteX31" fmla="*/ 1410056 w 1543392"/>
              <a:gd name="connsiteY31" fmla="*/ 589660 h 931492"/>
              <a:gd name="connsiteX32" fmla="*/ 1435693 w 1543392"/>
              <a:gd name="connsiteY32" fmla="*/ 572568 h 931492"/>
              <a:gd name="connsiteX33" fmla="*/ 1486968 w 1543392"/>
              <a:gd name="connsiteY33" fmla="*/ 504202 h 931492"/>
              <a:gd name="connsiteX34" fmla="*/ 1495514 w 1543392"/>
              <a:gd name="connsiteY34" fmla="*/ 470019 h 931492"/>
              <a:gd name="connsiteX35" fmla="*/ 1512605 w 1543392"/>
              <a:gd name="connsiteY35" fmla="*/ 444382 h 931492"/>
              <a:gd name="connsiteX36" fmla="*/ 1529697 w 1543392"/>
              <a:gd name="connsiteY36" fmla="*/ 410198 h 931492"/>
              <a:gd name="connsiteX37" fmla="*/ 1529697 w 1543392"/>
              <a:gd name="connsiteY37" fmla="*/ 188008 h 931492"/>
              <a:gd name="connsiteX38" fmla="*/ 1478422 w 1543392"/>
              <a:gd name="connsiteY38" fmla="*/ 128187 h 931492"/>
              <a:gd name="connsiteX39" fmla="*/ 1444239 w 1543392"/>
              <a:gd name="connsiteY39" fmla="*/ 102550 h 931492"/>
              <a:gd name="connsiteX40" fmla="*/ 1410056 w 1543392"/>
              <a:gd name="connsiteY40" fmla="*/ 94004 h 931492"/>
              <a:gd name="connsiteX41" fmla="*/ 1298960 w 1543392"/>
              <a:gd name="connsiteY41" fmla="*/ 42729 h 931492"/>
              <a:gd name="connsiteX42" fmla="*/ 1247685 w 1543392"/>
              <a:gd name="connsiteY42" fmla="*/ 34183 h 931492"/>
              <a:gd name="connsiteX43" fmla="*/ 1213502 w 1543392"/>
              <a:gd name="connsiteY43" fmla="*/ 25638 h 931492"/>
              <a:gd name="connsiteX44" fmla="*/ 1162228 w 1543392"/>
              <a:gd name="connsiteY44" fmla="*/ 17092 h 931492"/>
              <a:gd name="connsiteX45" fmla="*/ 1085315 w 1543392"/>
              <a:gd name="connsiteY45" fmla="*/ 0 h 931492"/>
              <a:gd name="connsiteX46" fmla="*/ 649480 w 1543392"/>
              <a:gd name="connsiteY46" fmla="*/ 8546 h 931492"/>
              <a:gd name="connsiteX47" fmla="*/ 623842 w 1543392"/>
              <a:gd name="connsiteY47" fmla="*/ 34183 h 931492"/>
              <a:gd name="connsiteX48" fmla="*/ 572568 w 1543392"/>
              <a:gd name="connsiteY48" fmla="*/ 68367 h 931492"/>
              <a:gd name="connsiteX49" fmla="*/ 546930 w 1543392"/>
              <a:gd name="connsiteY49" fmla="*/ 85458 h 931492"/>
              <a:gd name="connsiteX50" fmla="*/ 521293 w 1543392"/>
              <a:gd name="connsiteY50" fmla="*/ 102550 h 931492"/>
              <a:gd name="connsiteX51" fmla="*/ 487110 w 1543392"/>
              <a:gd name="connsiteY51" fmla="*/ 162370 h 931492"/>
              <a:gd name="connsiteX52" fmla="*/ 470018 w 1543392"/>
              <a:gd name="connsiteY52" fmla="*/ 188008 h 931492"/>
              <a:gd name="connsiteX53" fmla="*/ 470018 w 1543392"/>
              <a:gd name="connsiteY53" fmla="*/ 205099 h 93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543392" h="931492">
                <a:moveTo>
                  <a:pt x="470018" y="205099"/>
                </a:moveTo>
                <a:cubicBezTo>
                  <a:pt x="468594" y="220766"/>
                  <a:pt x="465394" y="256516"/>
                  <a:pt x="461472" y="282011"/>
                </a:cubicBezTo>
                <a:cubicBezTo>
                  <a:pt x="459686" y="293620"/>
                  <a:pt x="459754" y="306637"/>
                  <a:pt x="452927" y="316195"/>
                </a:cubicBezTo>
                <a:cubicBezTo>
                  <a:pt x="444648" y="327785"/>
                  <a:pt x="429557" y="332563"/>
                  <a:pt x="418743" y="341832"/>
                </a:cubicBezTo>
                <a:cubicBezTo>
                  <a:pt x="409567" y="349697"/>
                  <a:pt x="400971" y="358293"/>
                  <a:pt x="393106" y="367469"/>
                </a:cubicBezTo>
                <a:cubicBezTo>
                  <a:pt x="383837" y="378283"/>
                  <a:pt x="378411" y="392535"/>
                  <a:pt x="367469" y="401653"/>
                </a:cubicBezTo>
                <a:cubicBezTo>
                  <a:pt x="360549" y="407420"/>
                  <a:pt x="350377" y="407350"/>
                  <a:pt x="341831" y="410198"/>
                </a:cubicBezTo>
                <a:cubicBezTo>
                  <a:pt x="330437" y="421593"/>
                  <a:pt x="321466" y="436091"/>
                  <a:pt x="307648" y="444382"/>
                </a:cubicBezTo>
                <a:cubicBezTo>
                  <a:pt x="292199" y="453651"/>
                  <a:pt x="273851" y="457103"/>
                  <a:pt x="256373" y="461473"/>
                </a:cubicBezTo>
                <a:cubicBezTo>
                  <a:pt x="197165" y="476275"/>
                  <a:pt x="233863" y="468722"/>
                  <a:pt x="145278" y="478565"/>
                </a:cubicBezTo>
                <a:cubicBezTo>
                  <a:pt x="128186" y="484262"/>
                  <a:pt x="106742" y="482917"/>
                  <a:pt x="94003" y="495656"/>
                </a:cubicBezTo>
                <a:lnTo>
                  <a:pt x="42728" y="546931"/>
                </a:lnTo>
                <a:cubicBezTo>
                  <a:pt x="34182" y="555477"/>
                  <a:pt x="23795" y="562512"/>
                  <a:pt x="17091" y="572568"/>
                </a:cubicBezTo>
                <a:lnTo>
                  <a:pt x="0" y="598206"/>
                </a:lnTo>
                <a:cubicBezTo>
                  <a:pt x="2848" y="666572"/>
                  <a:pt x="-1860" y="735675"/>
                  <a:pt x="8545" y="803305"/>
                </a:cubicBezTo>
                <a:cubicBezTo>
                  <a:pt x="10107" y="813456"/>
                  <a:pt x="25825" y="814426"/>
                  <a:pt x="34183" y="820396"/>
                </a:cubicBezTo>
                <a:cubicBezTo>
                  <a:pt x="34229" y="820429"/>
                  <a:pt x="87056" y="861041"/>
                  <a:pt x="94003" y="863125"/>
                </a:cubicBezTo>
                <a:cubicBezTo>
                  <a:pt x="113296" y="868913"/>
                  <a:pt x="133884" y="868822"/>
                  <a:pt x="153824" y="871671"/>
                </a:cubicBezTo>
                <a:cubicBezTo>
                  <a:pt x="185476" y="892773"/>
                  <a:pt x="185461" y="896012"/>
                  <a:pt x="230736" y="905854"/>
                </a:cubicBezTo>
                <a:cubicBezTo>
                  <a:pt x="278788" y="916300"/>
                  <a:pt x="376014" y="931492"/>
                  <a:pt x="376014" y="931492"/>
                </a:cubicBezTo>
                <a:lnTo>
                  <a:pt x="1042586" y="922946"/>
                </a:lnTo>
                <a:cubicBezTo>
                  <a:pt x="1051582" y="922490"/>
                  <a:pt x="1047584" y="905589"/>
                  <a:pt x="1051132" y="897309"/>
                </a:cubicBezTo>
                <a:cubicBezTo>
                  <a:pt x="1056150" y="885599"/>
                  <a:pt x="1059216" y="872133"/>
                  <a:pt x="1068224" y="863125"/>
                </a:cubicBezTo>
                <a:cubicBezTo>
                  <a:pt x="1077232" y="854117"/>
                  <a:pt x="1091933" y="853285"/>
                  <a:pt x="1102407" y="846034"/>
                </a:cubicBezTo>
                <a:cubicBezTo>
                  <a:pt x="1205244" y="774839"/>
                  <a:pt x="1141787" y="795595"/>
                  <a:pt x="1213502" y="777668"/>
                </a:cubicBezTo>
                <a:cubicBezTo>
                  <a:pt x="1222048" y="766273"/>
                  <a:pt x="1229068" y="753556"/>
                  <a:pt x="1239140" y="743484"/>
                </a:cubicBezTo>
                <a:cubicBezTo>
                  <a:pt x="1272736" y="709888"/>
                  <a:pt x="1264740" y="723967"/>
                  <a:pt x="1298960" y="709301"/>
                </a:cubicBezTo>
                <a:cubicBezTo>
                  <a:pt x="1310669" y="704283"/>
                  <a:pt x="1321749" y="697907"/>
                  <a:pt x="1333143" y="692210"/>
                </a:cubicBezTo>
                <a:cubicBezTo>
                  <a:pt x="1338840" y="683664"/>
                  <a:pt x="1342972" y="673835"/>
                  <a:pt x="1350235" y="666572"/>
                </a:cubicBezTo>
                <a:cubicBezTo>
                  <a:pt x="1360306" y="656501"/>
                  <a:pt x="1375300" y="651877"/>
                  <a:pt x="1384418" y="640935"/>
                </a:cubicBezTo>
                <a:cubicBezTo>
                  <a:pt x="1390185" y="634015"/>
                  <a:pt x="1388935" y="623354"/>
                  <a:pt x="1392964" y="615297"/>
                </a:cubicBezTo>
                <a:cubicBezTo>
                  <a:pt x="1397557" y="606111"/>
                  <a:pt x="1402793" y="596923"/>
                  <a:pt x="1410056" y="589660"/>
                </a:cubicBezTo>
                <a:cubicBezTo>
                  <a:pt x="1417319" y="582397"/>
                  <a:pt x="1428822" y="580202"/>
                  <a:pt x="1435693" y="572568"/>
                </a:cubicBezTo>
                <a:cubicBezTo>
                  <a:pt x="1454749" y="551395"/>
                  <a:pt x="1486968" y="504202"/>
                  <a:pt x="1486968" y="504202"/>
                </a:cubicBezTo>
                <a:cubicBezTo>
                  <a:pt x="1489817" y="492808"/>
                  <a:pt x="1490887" y="480814"/>
                  <a:pt x="1495514" y="470019"/>
                </a:cubicBezTo>
                <a:cubicBezTo>
                  <a:pt x="1499560" y="460579"/>
                  <a:pt x="1507509" y="453299"/>
                  <a:pt x="1512605" y="444382"/>
                </a:cubicBezTo>
                <a:cubicBezTo>
                  <a:pt x="1518926" y="433321"/>
                  <a:pt x="1524000" y="421593"/>
                  <a:pt x="1529697" y="410198"/>
                </a:cubicBezTo>
                <a:cubicBezTo>
                  <a:pt x="1547746" y="319946"/>
                  <a:pt x="1548169" y="335790"/>
                  <a:pt x="1529697" y="188008"/>
                </a:cubicBezTo>
                <a:cubicBezTo>
                  <a:pt x="1527877" y="173449"/>
                  <a:pt x="1481884" y="131216"/>
                  <a:pt x="1478422" y="128187"/>
                </a:cubicBezTo>
                <a:cubicBezTo>
                  <a:pt x="1467703" y="118808"/>
                  <a:pt x="1456978" y="108920"/>
                  <a:pt x="1444239" y="102550"/>
                </a:cubicBezTo>
                <a:cubicBezTo>
                  <a:pt x="1433734" y="97297"/>
                  <a:pt x="1421450" y="96853"/>
                  <a:pt x="1410056" y="94004"/>
                </a:cubicBezTo>
                <a:cubicBezTo>
                  <a:pt x="1373731" y="69787"/>
                  <a:pt x="1349624" y="51173"/>
                  <a:pt x="1298960" y="42729"/>
                </a:cubicBezTo>
                <a:cubicBezTo>
                  <a:pt x="1281868" y="39880"/>
                  <a:pt x="1264676" y="37581"/>
                  <a:pt x="1247685" y="34183"/>
                </a:cubicBezTo>
                <a:cubicBezTo>
                  <a:pt x="1236168" y="31880"/>
                  <a:pt x="1225019" y="27941"/>
                  <a:pt x="1213502" y="25638"/>
                </a:cubicBezTo>
                <a:cubicBezTo>
                  <a:pt x="1196511" y="22240"/>
                  <a:pt x="1179219" y="20490"/>
                  <a:pt x="1162228" y="17092"/>
                </a:cubicBezTo>
                <a:cubicBezTo>
                  <a:pt x="1136475" y="11941"/>
                  <a:pt x="1110953" y="5697"/>
                  <a:pt x="1085315" y="0"/>
                </a:cubicBezTo>
                <a:cubicBezTo>
                  <a:pt x="940037" y="2849"/>
                  <a:pt x="794389" y="-2188"/>
                  <a:pt x="649480" y="8546"/>
                </a:cubicBezTo>
                <a:cubicBezTo>
                  <a:pt x="637427" y="9439"/>
                  <a:pt x="633382" y="26763"/>
                  <a:pt x="623842" y="34183"/>
                </a:cubicBezTo>
                <a:cubicBezTo>
                  <a:pt x="607628" y="46794"/>
                  <a:pt x="589660" y="56973"/>
                  <a:pt x="572568" y="68367"/>
                </a:cubicBezTo>
                <a:lnTo>
                  <a:pt x="546930" y="85458"/>
                </a:lnTo>
                <a:lnTo>
                  <a:pt x="521293" y="102550"/>
                </a:lnTo>
                <a:cubicBezTo>
                  <a:pt x="479655" y="165005"/>
                  <a:pt x="530474" y="86481"/>
                  <a:pt x="487110" y="162370"/>
                </a:cubicBezTo>
                <a:cubicBezTo>
                  <a:pt x="482014" y="171288"/>
                  <a:pt x="470018" y="177737"/>
                  <a:pt x="470018" y="188008"/>
                </a:cubicBezTo>
                <a:lnTo>
                  <a:pt x="470018" y="205099"/>
                </a:lnTo>
                <a:close/>
              </a:path>
            </a:pathLst>
          </a:cu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Forma libre 28"/>
          <p:cNvSpPr/>
          <p:nvPr/>
        </p:nvSpPr>
        <p:spPr>
          <a:xfrm>
            <a:off x="7604884" y="5714614"/>
            <a:ext cx="1251083" cy="498179"/>
          </a:xfrm>
          <a:custGeom>
            <a:avLst/>
            <a:gdLst>
              <a:gd name="connsiteX0" fmla="*/ 752903 w 1251083"/>
              <a:gd name="connsiteY0" fmla="*/ 11068 h 498179"/>
              <a:gd name="connsiteX1" fmla="*/ 411071 w 1251083"/>
              <a:gd name="connsiteY1" fmla="*/ 11068 h 498179"/>
              <a:gd name="connsiteX2" fmla="*/ 265793 w 1251083"/>
              <a:gd name="connsiteY2" fmla="*/ 36706 h 498179"/>
              <a:gd name="connsiteX3" fmla="*/ 214518 w 1251083"/>
              <a:gd name="connsiteY3" fmla="*/ 45251 h 498179"/>
              <a:gd name="connsiteX4" fmla="*/ 188880 w 1251083"/>
              <a:gd name="connsiteY4" fmla="*/ 53797 h 498179"/>
              <a:gd name="connsiteX5" fmla="*/ 137606 w 1251083"/>
              <a:gd name="connsiteY5" fmla="*/ 87980 h 498179"/>
              <a:gd name="connsiteX6" fmla="*/ 111968 w 1251083"/>
              <a:gd name="connsiteY6" fmla="*/ 96526 h 498179"/>
              <a:gd name="connsiteX7" fmla="*/ 52148 w 1251083"/>
              <a:gd name="connsiteY7" fmla="*/ 130709 h 498179"/>
              <a:gd name="connsiteX8" fmla="*/ 26510 w 1251083"/>
              <a:gd name="connsiteY8" fmla="*/ 156347 h 498179"/>
              <a:gd name="connsiteX9" fmla="*/ 9419 w 1251083"/>
              <a:gd name="connsiteY9" fmla="*/ 181984 h 498179"/>
              <a:gd name="connsiteX10" fmla="*/ 9419 w 1251083"/>
              <a:gd name="connsiteY10" fmla="*/ 378537 h 498179"/>
              <a:gd name="connsiteX11" fmla="*/ 86331 w 1251083"/>
              <a:gd name="connsiteY11" fmla="*/ 387083 h 498179"/>
              <a:gd name="connsiteX12" fmla="*/ 188880 w 1251083"/>
              <a:gd name="connsiteY12" fmla="*/ 404175 h 498179"/>
              <a:gd name="connsiteX13" fmla="*/ 265793 w 1251083"/>
              <a:gd name="connsiteY13" fmla="*/ 421266 h 498179"/>
              <a:gd name="connsiteX14" fmla="*/ 718720 w 1251083"/>
              <a:gd name="connsiteY14" fmla="*/ 446904 h 498179"/>
              <a:gd name="connsiteX15" fmla="*/ 787086 w 1251083"/>
              <a:gd name="connsiteY15" fmla="*/ 463995 h 498179"/>
              <a:gd name="connsiteX16" fmla="*/ 855452 w 1251083"/>
              <a:gd name="connsiteY16" fmla="*/ 498179 h 498179"/>
              <a:gd name="connsiteX17" fmla="*/ 1009277 w 1251083"/>
              <a:gd name="connsiteY17" fmla="*/ 481087 h 498179"/>
              <a:gd name="connsiteX18" fmla="*/ 1060552 w 1251083"/>
              <a:gd name="connsiteY18" fmla="*/ 455450 h 498179"/>
              <a:gd name="connsiteX19" fmla="*/ 1154555 w 1251083"/>
              <a:gd name="connsiteY19" fmla="*/ 404175 h 498179"/>
              <a:gd name="connsiteX20" fmla="*/ 1180193 w 1251083"/>
              <a:gd name="connsiteY20" fmla="*/ 378537 h 498179"/>
              <a:gd name="connsiteX21" fmla="*/ 1214376 w 1251083"/>
              <a:gd name="connsiteY21" fmla="*/ 301625 h 498179"/>
              <a:gd name="connsiteX22" fmla="*/ 1222922 w 1251083"/>
              <a:gd name="connsiteY22" fmla="*/ 275988 h 498179"/>
              <a:gd name="connsiteX23" fmla="*/ 1240013 w 1251083"/>
              <a:gd name="connsiteY23" fmla="*/ 250350 h 498179"/>
              <a:gd name="connsiteX24" fmla="*/ 1240013 w 1251083"/>
              <a:gd name="connsiteY24" fmla="*/ 147801 h 498179"/>
              <a:gd name="connsiteX25" fmla="*/ 1205830 w 1251083"/>
              <a:gd name="connsiteY25" fmla="*/ 122164 h 498179"/>
              <a:gd name="connsiteX26" fmla="*/ 1180193 w 1251083"/>
              <a:gd name="connsiteY26" fmla="*/ 105072 h 498179"/>
              <a:gd name="connsiteX27" fmla="*/ 1094735 w 1251083"/>
              <a:gd name="connsiteY27" fmla="*/ 87980 h 498179"/>
              <a:gd name="connsiteX28" fmla="*/ 812723 w 1251083"/>
              <a:gd name="connsiteY28" fmla="*/ 70889 h 498179"/>
              <a:gd name="connsiteX29" fmla="*/ 787086 w 1251083"/>
              <a:gd name="connsiteY29" fmla="*/ 62343 h 498179"/>
              <a:gd name="connsiteX30" fmla="*/ 752903 w 1251083"/>
              <a:gd name="connsiteY30" fmla="*/ 11068 h 49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51083" h="498179">
                <a:moveTo>
                  <a:pt x="752903" y="11068"/>
                </a:moveTo>
                <a:cubicBezTo>
                  <a:pt x="690234" y="2522"/>
                  <a:pt x="669934" y="-8845"/>
                  <a:pt x="411071" y="11068"/>
                </a:cubicBezTo>
                <a:cubicBezTo>
                  <a:pt x="362042" y="14840"/>
                  <a:pt x="314240" y="28280"/>
                  <a:pt x="265793" y="36706"/>
                </a:cubicBezTo>
                <a:lnTo>
                  <a:pt x="214518" y="45251"/>
                </a:lnTo>
                <a:cubicBezTo>
                  <a:pt x="205972" y="48100"/>
                  <a:pt x="196755" y="49422"/>
                  <a:pt x="188880" y="53797"/>
                </a:cubicBezTo>
                <a:cubicBezTo>
                  <a:pt x="170924" y="63773"/>
                  <a:pt x="157093" y="81484"/>
                  <a:pt x="137606" y="87980"/>
                </a:cubicBezTo>
                <a:cubicBezTo>
                  <a:pt x="129060" y="90829"/>
                  <a:pt x="120248" y="92977"/>
                  <a:pt x="111968" y="96526"/>
                </a:cubicBezTo>
                <a:cubicBezTo>
                  <a:pt x="94762" y="103900"/>
                  <a:pt x="67291" y="118089"/>
                  <a:pt x="52148" y="130709"/>
                </a:cubicBezTo>
                <a:cubicBezTo>
                  <a:pt x="42863" y="138446"/>
                  <a:pt x="34247" y="147062"/>
                  <a:pt x="26510" y="156347"/>
                </a:cubicBezTo>
                <a:cubicBezTo>
                  <a:pt x="19935" y="164237"/>
                  <a:pt x="15116" y="173438"/>
                  <a:pt x="9419" y="181984"/>
                </a:cubicBezTo>
                <a:cubicBezTo>
                  <a:pt x="7691" y="202723"/>
                  <a:pt x="-10883" y="354175"/>
                  <a:pt x="9419" y="378537"/>
                </a:cubicBezTo>
                <a:cubicBezTo>
                  <a:pt x="25933" y="398353"/>
                  <a:pt x="60795" y="383435"/>
                  <a:pt x="86331" y="387083"/>
                </a:cubicBezTo>
                <a:cubicBezTo>
                  <a:pt x="120637" y="391984"/>
                  <a:pt x="155051" y="396658"/>
                  <a:pt x="188880" y="404175"/>
                </a:cubicBezTo>
                <a:cubicBezTo>
                  <a:pt x="214518" y="409872"/>
                  <a:pt x="239980" y="416426"/>
                  <a:pt x="265793" y="421266"/>
                </a:cubicBezTo>
                <a:cubicBezTo>
                  <a:pt x="396673" y="445806"/>
                  <a:pt x="688248" y="445579"/>
                  <a:pt x="718720" y="446904"/>
                </a:cubicBezTo>
                <a:cubicBezTo>
                  <a:pt x="741509" y="452601"/>
                  <a:pt x="766076" y="453490"/>
                  <a:pt x="787086" y="463995"/>
                </a:cubicBezTo>
                <a:lnTo>
                  <a:pt x="855452" y="498179"/>
                </a:lnTo>
                <a:cubicBezTo>
                  <a:pt x="906727" y="492482"/>
                  <a:pt x="958205" y="488383"/>
                  <a:pt x="1009277" y="481087"/>
                </a:cubicBezTo>
                <a:cubicBezTo>
                  <a:pt x="1036664" y="477175"/>
                  <a:pt x="1036534" y="468551"/>
                  <a:pt x="1060552" y="455450"/>
                </a:cubicBezTo>
                <a:cubicBezTo>
                  <a:pt x="1083073" y="443166"/>
                  <a:pt x="1129902" y="424719"/>
                  <a:pt x="1154555" y="404175"/>
                </a:cubicBezTo>
                <a:cubicBezTo>
                  <a:pt x="1163840" y="396438"/>
                  <a:pt x="1172456" y="387822"/>
                  <a:pt x="1180193" y="378537"/>
                </a:cubicBezTo>
                <a:cubicBezTo>
                  <a:pt x="1202763" y="351453"/>
                  <a:pt x="1201955" y="338886"/>
                  <a:pt x="1214376" y="301625"/>
                </a:cubicBezTo>
                <a:cubicBezTo>
                  <a:pt x="1217225" y="293079"/>
                  <a:pt x="1217925" y="283483"/>
                  <a:pt x="1222922" y="275988"/>
                </a:cubicBezTo>
                <a:lnTo>
                  <a:pt x="1240013" y="250350"/>
                </a:lnTo>
                <a:cubicBezTo>
                  <a:pt x="1249344" y="213028"/>
                  <a:pt x="1259373" y="190393"/>
                  <a:pt x="1240013" y="147801"/>
                </a:cubicBezTo>
                <a:cubicBezTo>
                  <a:pt x="1234119" y="134835"/>
                  <a:pt x="1217420" y="130443"/>
                  <a:pt x="1205830" y="122164"/>
                </a:cubicBezTo>
                <a:cubicBezTo>
                  <a:pt x="1197472" y="116194"/>
                  <a:pt x="1189379" y="109665"/>
                  <a:pt x="1180193" y="105072"/>
                </a:cubicBezTo>
                <a:cubicBezTo>
                  <a:pt x="1156329" y="93140"/>
                  <a:pt x="1116779" y="91129"/>
                  <a:pt x="1094735" y="87980"/>
                </a:cubicBezTo>
                <a:cubicBezTo>
                  <a:pt x="985182" y="51467"/>
                  <a:pt x="1104643" y="88582"/>
                  <a:pt x="812723" y="70889"/>
                </a:cubicBezTo>
                <a:cubicBezTo>
                  <a:pt x="803732" y="70344"/>
                  <a:pt x="795366" y="65892"/>
                  <a:pt x="787086" y="62343"/>
                </a:cubicBezTo>
                <a:cubicBezTo>
                  <a:pt x="754024" y="48173"/>
                  <a:pt x="815572" y="19614"/>
                  <a:pt x="752903" y="11068"/>
                </a:cubicBezTo>
                <a:close/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Forma libre 29"/>
          <p:cNvSpPr/>
          <p:nvPr/>
        </p:nvSpPr>
        <p:spPr>
          <a:xfrm>
            <a:off x="3018887" y="5503492"/>
            <a:ext cx="1023274" cy="456851"/>
          </a:xfrm>
          <a:custGeom>
            <a:avLst/>
            <a:gdLst>
              <a:gd name="connsiteX0" fmla="*/ 914472 w 999930"/>
              <a:gd name="connsiteY0" fmla="*/ 59820 h 376015"/>
              <a:gd name="connsiteX1" fmla="*/ 837560 w 999930"/>
              <a:gd name="connsiteY1" fmla="*/ 34183 h 376015"/>
              <a:gd name="connsiteX2" fmla="*/ 803376 w 999930"/>
              <a:gd name="connsiteY2" fmla="*/ 17091 h 376015"/>
              <a:gd name="connsiteX3" fmla="*/ 743556 w 999930"/>
              <a:gd name="connsiteY3" fmla="*/ 0 h 376015"/>
              <a:gd name="connsiteX4" fmla="*/ 136805 w 999930"/>
              <a:gd name="connsiteY4" fmla="*/ 8545 h 376015"/>
              <a:gd name="connsiteX5" fmla="*/ 102621 w 999930"/>
              <a:gd name="connsiteY5" fmla="*/ 25637 h 376015"/>
              <a:gd name="connsiteX6" fmla="*/ 76984 w 999930"/>
              <a:gd name="connsiteY6" fmla="*/ 34183 h 376015"/>
              <a:gd name="connsiteX7" fmla="*/ 34255 w 999930"/>
              <a:gd name="connsiteY7" fmla="*/ 51274 h 376015"/>
              <a:gd name="connsiteX8" fmla="*/ 72 w 999930"/>
              <a:gd name="connsiteY8" fmla="*/ 102549 h 376015"/>
              <a:gd name="connsiteX9" fmla="*/ 8618 w 999930"/>
              <a:gd name="connsiteY9" fmla="*/ 213644 h 376015"/>
              <a:gd name="connsiteX10" fmla="*/ 34255 w 999930"/>
              <a:gd name="connsiteY10" fmla="*/ 230736 h 376015"/>
              <a:gd name="connsiteX11" fmla="*/ 102621 w 999930"/>
              <a:gd name="connsiteY11" fmla="*/ 282011 h 376015"/>
              <a:gd name="connsiteX12" fmla="*/ 136805 w 999930"/>
              <a:gd name="connsiteY12" fmla="*/ 290557 h 376015"/>
              <a:gd name="connsiteX13" fmla="*/ 230808 w 999930"/>
              <a:gd name="connsiteY13" fmla="*/ 316194 h 376015"/>
              <a:gd name="connsiteX14" fmla="*/ 367541 w 999930"/>
              <a:gd name="connsiteY14" fmla="*/ 324740 h 376015"/>
              <a:gd name="connsiteX15" fmla="*/ 384633 w 999930"/>
              <a:gd name="connsiteY15" fmla="*/ 350377 h 376015"/>
              <a:gd name="connsiteX16" fmla="*/ 470090 w 999930"/>
              <a:gd name="connsiteY16" fmla="*/ 376015 h 376015"/>
              <a:gd name="connsiteX17" fmla="*/ 871743 w 999930"/>
              <a:gd name="connsiteY17" fmla="*/ 367469 h 376015"/>
              <a:gd name="connsiteX18" fmla="*/ 897380 w 999930"/>
              <a:gd name="connsiteY18" fmla="*/ 358923 h 376015"/>
              <a:gd name="connsiteX19" fmla="*/ 948655 w 999930"/>
              <a:gd name="connsiteY19" fmla="*/ 333286 h 376015"/>
              <a:gd name="connsiteX20" fmla="*/ 974292 w 999930"/>
              <a:gd name="connsiteY20" fmla="*/ 307648 h 376015"/>
              <a:gd name="connsiteX21" fmla="*/ 991384 w 999930"/>
              <a:gd name="connsiteY21" fmla="*/ 213644 h 376015"/>
              <a:gd name="connsiteX22" fmla="*/ 999930 w 999930"/>
              <a:gd name="connsiteY22" fmla="*/ 188007 h 376015"/>
              <a:gd name="connsiteX23" fmla="*/ 957201 w 999930"/>
              <a:gd name="connsiteY23" fmla="*/ 102549 h 376015"/>
              <a:gd name="connsiteX24" fmla="*/ 914472 w 999930"/>
              <a:gd name="connsiteY24" fmla="*/ 59820 h 3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99930" h="376015">
                <a:moveTo>
                  <a:pt x="914472" y="59820"/>
                </a:moveTo>
                <a:cubicBezTo>
                  <a:pt x="894532" y="48426"/>
                  <a:pt x="862783" y="43884"/>
                  <a:pt x="837560" y="34183"/>
                </a:cubicBezTo>
                <a:cubicBezTo>
                  <a:pt x="825670" y="29610"/>
                  <a:pt x="815086" y="22109"/>
                  <a:pt x="803376" y="17091"/>
                </a:cubicBezTo>
                <a:cubicBezTo>
                  <a:pt x="786208" y="9733"/>
                  <a:pt x="760908" y="4338"/>
                  <a:pt x="743556" y="0"/>
                </a:cubicBezTo>
                <a:cubicBezTo>
                  <a:pt x="541306" y="2848"/>
                  <a:pt x="338914" y="461"/>
                  <a:pt x="136805" y="8545"/>
                </a:cubicBezTo>
                <a:cubicBezTo>
                  <a:pt x="124076" y="9054"/>
                  <a:pt x="114331" y="20619"/>
                  <a:pt x="102621" y="25637"/>
                </a:cubicBezTo>
                <a:cubicBezTo>
                  <a:pt x="94341" y="29185"/>
                  <a:pt x="85418" y="31020"/>
                  <a:pt x="76984" y="34183"/>
                </a:cubicBezTo>
                <a:cubicBezTo>
                  <a:pt x="62621" y="39569"/>
                  <a:pt x="48498" y="45577"/>
                  <a:pt x="34255" y="51274"/>
                </a:cubicBezTo>
                <a:cubicBezTo>
                  <a:pt x="22861" y="68366"/>
                  <a:pt x="-1504" y="82068"/>
                  <a:pt x="72" y="102549"/>
                </a:cubicBezTo>
                <a:cubicBezTo>
                  <a:pt x="2921" y="139581"/>
                  <a:pt x="-952" y="177757"/>
                  <a:pt x="8618" y="213644"/>
                </a:cubicBezTo>
                <a:cubicBezTo>
                  <a:pt x="11264" y="223568"/>
                  <a:pt x="25949" y="224695"/>
                  <a:pt x="34255" y="230736"/>
                </a:cubicBezTo>
                <a:cubicBezTo>
                  <a:pt x="57292" y="247491"/>
                  <a:pt x="74986" y="275102"/>
                  <a:pt x="102621" y="282011"/>
                </a:cubicBezTo>
                <a:cubicBezTo>
                  <a:pt x="114016" y="284860"/>
                  <a:pt x="125555" y="287182"/>
                  <a:pt x="136805" y="290557"/>
                </a:cubicBezTo>
                <a:cubicBezTo>
                  <a:pt x="174121" y="301752"/>
                  <a:pt x="192777" y="312572"/>
                  <a:pt x="230808" y="316194"/>
                </a:cubicBezTo>
                <a:cubicBezTo>
                  <a:pt x="276269" y="320524"/>
                  <a:pt x="321963" y="321891"/>
                  <a:pt x="367541" y="324740"/>
                </a:cubicBezTo>
                <a:cubicBezTo>
                  <a:pt x="373238" y="333286"/>
                  <a:pt x="375923" y="344933"/>
                  <a:pt x="384633" y="350377"/>
                </a:cubicBezTo>
                <a:cubicBezTo>
                  <a:pt x="398504" y="359047"/>
                  <a:pt x="450077" y="371012"/>
                  <a:pt x="470090" y="376015"/>
                </a:cubicBezTo>
                <a:lnTo>
                  <a:pt x="871743" y="367469"/>
                </a:lnTo>
                <a:cubicBezTo>
                  <a:pt x="880744" y="367109"/>
                  <a:pt x="889323" y="362952"/>
                  <a:pt x="897380" y="358923"/>
                </a:cubicBezTo>
                <a:cubicBezTo>
                  <a:pt x="963637" y="325794"/>
                  <a:pt x="884224" y="354761"/>
                  <a:pt x="948655" y="333286"/>
                </a:cubicBezTo>
                <a:cubicBezTo>
                  <a:pt x="957201" y="324740"/>
                  <a:pt x="967588" y="317704"/>
                  <a:pt x="974292" y="307648"/>
                </a:cubicBezTo>
                <a:cubicBezTo>
                  <a:pt x="986542" y="289273"/>
                  <a:pt x="990795" y="216885"/>
                  <a:pt x="991384" y="213644"/>
                </a:cubicBezTo>
                <a:cubicBezTo>
                  <a:pt x="992995" y="204781"/>
                  <a:pt x="997081" y="196553"/>
                  <a:pt x="999930" y="188007"/>
                </a:cubicBezTo>
                <a:cubicBezTo>
                  <a:pt x="968866" y="63754"/>
                  <a:pt x="1007403" y="152751"/>
                  <a:pt x="957201" y="102549"/>
                </a:cubicBezTo>
                <a:cubicBezTo>
                  <a:pt x="926824" y="72172"/>
                  <a:pt x="934412" y="71214"/>
                  <a:pt x="914472" y="59820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Forma libre 31"/>
          <p:cNvSpPr/>
          <p:nvPr/>
        </p:nvSpPr>
        <p:spPr>
          <a:xfrm>
            <a:off x="5247870" y="5731917"/>
            <a:ext cx="2246792" cy="456851"/>
          </a:xfrm>
          <a:custGeom>
            <a:avLst/>
            <a:gdLst>
              <a:gd name="connsiteX0" fmla="*/ 914472 w 999930"/>
              <a:gd name="connsiteY0" fmla="*/ 59820 h 376015"/>
              <a:gd name="connsiteX1" fmla="*/ 837560 w 999930"/>
              <a:gd name="connsiteY1" fmla="*/ 34183 h 376015"/>
              <a:gd name="connsiteX2" fmla="*/ 803376 w 999930"/>
              <a:gd name="connsiteY2" fmla="*/ 17091 h 376015"/>
              <a:gd name="connsiteX3" fmla="*/ 743556 w 999930"/>
              <a:gd name="connsiteY3" fmla="*/ 0 h 376015"/>
              <a:gd name="connsiteX4" fmla="*/ 136805 w 999930"/>
              <a:gd name="connsiteY4" fmla="*/ 8545 h 376015"/>
              <a:gd name="connsiteX5" fmla="*/ 102621 w 999930"/>
              <a:gd name="connsiteY5" fmla="*/ 25637 h 376015"/>
              <a:gd name="connsiteX6" fmla="*/ 76984 w 999930"/>
              <a:gd name="connsiteY6" fmla="*/ 34183 h 376015"/>
              <a:gd name="connsiteX7" fmla="*/ 34255 w 999930"/>
              <a:gd name="connsiteY7" fmla="*/ 51274 h 376015"/>
              <a:gd name="connsiteX8" fmla="*/ 72 w 999930"/>
              <a:gd name="connsiteY8" fmla="*/ 102549 h 376015"/>
              <a:gd name="connsiteX9" fmla="*/ 8618 w 999930"/>
              <a:gd name="connsiteY9" fmla="*/ 213644 h 376015"/>
              <a:gd name="connsiteX10" fmla="*/ 34255 w 999930"/>
              <a:gd name="connsiteY10" fmla="*/ 230736 h 376015"/>
              <a:gd name="connsiteX11" fmla="*/ 102621 w 999930"/>
              <a:gd name="connsiteY11" fmla="*/ 282011 h 376015"/>
              <a:gd name="connsiteX12" fmla="*/ 136805 w 999930"/>
              <a:gd name="connsiteY12" fmla="*/ 290557 h 376015"/>
              <a:gd name="connsiteX13" fmla="*/ 230808 w 999930"/>
              <a:gd name="connsiteY13" fmla="*/ 316194 h 376015"/>
              <a:gd name="connsiteX14" fmla="*/ 367541 w 999930"/>
              <a:gd name="connsiteY14" fmla="*/ 324740 h 376015"/>
              <a:gd name="connsiteX15" fmla="*/ 384633 w 999930"/>
              <a:gd name="connsiteY15" fmla="*/ 350377 h 376015"/>
              <a:gd name="connsiteX16" fmla="*/ 470090 w 999930"/>
              <a:gd name="connsiteY16" fmla="*/ 376015 h 376015"/>
              <a:gd name="connsiteX17" fmla="*/ 871743 w 999930"/>
              <a:gd name="connsiteY17" fmla="*/ 367469 h 376015"/>
              <a:gd name="connsiteX18" fmla="*/ 897380 w 999930"/>
              <a:gd name="connsiteY18" fmla="*/ 358923 h 376015"/>
              <a:gd name="connsiteX19" fmla="*/ 948655 w 999930"/>
              <a:gd name="connsiteY19" fmla="*/ 333286 h 376015"/>
              <a:gd name="connsiteX20" fmla="*/ 974292 w 999930"/>
              <a:gd name="connsiteY20" fmla="*/ 307648 h 376015"/>
              <a:gd name="connsiteX21" fmla="*/ 991384 w 999930"/>
              <a:gd name="connsiteY21" fmla="*/ 213644 h 376015"/>
              <a:gd name="connsiteX22" fmla="*/ 999930 w 999930"/>
              <a:gd name="connsiteY22" fmla="*/ 188007 h 376015"/>
              <a:gd name="connsiteX23" fmla="*/ 957201 w 999930"/>
              <a:gd name="connsiteY23" fmla="*/ 102549 h 376015"/>
              <a:gd name="connsiteX24" fmla="*/ 914472 w 999930"/>
              <a:gd name="connsiteY24" fmla="*/ 59820 h 3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99930" h="376015">
                <a:moveTo>
                  <a:pt x="914472" y="59820"/>
                </a:moveTo>
                <a:cubicBezTo>
                  <a:pt x="894532" y="48426"/>
                  <a:pt x="862783" y="43884"/>
                  <a:pt x="837560" y="34183"/>
                </a:cubicBezTo>
                <a:cubicBezTo>
                  <a:pt x="825670" y="29610"/>
                  <a:pt x="815086" y="22109"/>
                  <a:pt x="803376" y="17091"/>
                </a:cubicBezTo>
                <a:cubicBezTo>
                  <a:pt x="786208" y="9733"/>
                  <a:pt x="760908" y="4338"/>
                  <a:pt x="743556" y="0"/>
                </a:cubicBezTo>
                <a:cubicBezTo>
                  <a:pt x="541306" y="2848"/>
                  <a:pt x="338914" y="461"/>
                  <a:pt x="136805" y="8545"/>
                </a:cubicBezTo>
                <a:cubicBezTo>
                  <a:pt x="124076" y="9054"/>
                  <a:pt x="114331" y="20619"/>
                  <a:pt x="102621" y="25637"/>
                </a:cubicBezTo>
                <a:cubicBezTo>
                  <a:pt x="94341" y="29185"/>
                  <a:pt x="85418" y="31020"/>
                  <a:pt x="76984" y="34183"/>
                </a:cubicBezTo>
                <a:cubicBezTo>
                  <a:pt x="62621" y="39569"/>
                  <a:pt x="48498" y="45577"/>
                  <a:pt x="34255" y="51274"/>
                </a:cubicBezTo>
                <a:cubicBezTo>
                  <a:pt x="22861" y="68366"/>
                  <a:pt x="-1504" y="82068"/>
                  <a:pt x="72" y="102549"/>
                </a:cubicBezTo>
                <a:cubicBezTo>
                  <a:pt x="2921" y="139581"/>
                  <a:pt x="-952" y="177757"/>
                  <a:pt x="8618" y="213644"/>
                </a:cubicBezTo>
                <a:cubicBezTo>
                  <a:pt x="11264" y="223568"/>
                  <a:pt x="25949" y="224695"/>
                  <a:pt x="34255" y="230736"/>
                </a:cubicBezTo>
                <a:cubicBezTo>
                  <a:pt x="57292" y="247491"/>
                  <a:pt x="74986" y="275102"/>
                  <a:pt x="102621" y="282011"/>
                </a:cubicBezTo>
                <a:cubicBezTo>
                  <a:pt x="114016" y="284860"/>
                  <a:pt x="125555" y="287182"/>
                  <a:pt x="136805" y="290557"/>
                </a:cubicBezTo>
                <a:cubicBezTo>
                  <a:pt x="174121" y="301752"/>
                  <a:pt x="192777" y="312572"/>
                  <a:pt x="230808" y="316194"/>
                </a:cubicBezTo>
                <a:cubicBezTo>
                  <a:pt x="276269" y="320524"/>
                  <a:pt x="321963" y="321891"/>
                  <a:pt x="367541" y="324740"/>
                </a:cubicBezTo>
                <a:cubicBezTo>
                  <a:pt x="373238" y="333286"/>
                  <a:pt x="375923" y="344933"/>
                  <a:pt x="384633" y="350377"/>
                </a:cubicBezTo>
                <a:cubicBezTo>
                  <a:pt x="398504" y="359047"/>
                  <a:pt x="450077" y="371012"/>
                  <a:pt x="470090" y="376015"/>
                </a:cubicBezTo>
                <a:lnTo>
                  <a:pt x="871743" y="367469"/>
                </a:lnTo>
                <a:cubicBezTo>
                  <a:pt x="880744" y="367109"/>
                  <a:pt x="889323" y="362952"/>
                  <a:pt x="897380" y="358923"/>
                </a:cubicBezTo>
                <a:cubicBezTo>
                  <a:pt x="963637" y="325794"/>
                  <a:pt x="884224" y="354761"/>
                  <a:pt x="948655" y="333286"/>
                </a:cubicBezTo>
                <a:cubicBezTo>
                  <a:pt x="957201" y="324740"/>
                  <a:pt x="967588" y="317704"/>
                  <a:pt x="974292" y="307648"/>
                </a:cubicBezTo>
                <a:cubicBezTo>
                  <a:pt x="986542" y="289273"/>
                  <a:pt x="990795" y="216885"/>
                  <a:pt x="991384" y="213644"/>
                </a:cubicBezTo>
                <a:cubicBezTo>
                  <a:pt x="992995" y="204781"/>
                  <a:pt x="997081" y="196553"/>
                  <a:pt x="999930" y="188007"/>
                </a:cubicBezTo>
                <a:cubicBezTo>
                  <a:pt x="968866" y="63754"/>
                  <a:pt x="1007403" y="152751"/>
                  <a:pt x="957201" y="102549"/>
                </a:cubicBezTo>
                <a:cubicBezTo>
                  <a:pt x="926824" y="72172"/>
                  <a:pt x="934412" y="71214"/>
                  <a:pt x="914472" y="59820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74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875654" y="5646828"/>
                <a:ext cx="5615962" cy="58150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AR" sz="2000" b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es-AR" sz="2000" b="1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s-AR" b="1" baseline="-25000" dirty="0" smtClean="0"/>
                  <a:t> </a:t>
                </a:r>
                <a:r>
                  <a:rPr lang="es-AR" b="1" dirty="0" smtClean="0"/>
                  <a:t> = p</a:t>
                </a:r>
                <a:r>
                  <a:rPr lang="es-AR" b="1" baseline="-25000" dirty="0" smtClean="0"/>
                  <a:t>1</a:t>
                </a:r>
                <a:r>
                  <a:rPr lang="es-AR" b="1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es-AR" i="1"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es-AR" i="1" strike="sngStrike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s-AR" b="1" dirty="0" smtClean="0"/>
                  <a:t> .Densidad. </a:t>
                </a:r>
                <a:r>
                  <a:rPr lang="es-AR" b="1" strike="sngStrike" dirty="0" smtClean="0"/>
                  <a:t>g </a:t>
                </a:r>
                <a:r>
                  <a:rPr lang="es-AR" b="1" dirty="0" smtClean="0"/>
                  <a:t>= </a:t>
                </a:r>
                <a:r>
                  <a:rPr lang="es-AR" sz="2000" b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es-AR" sz="2000" b="1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s-AR" sz="2000" b="1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s-A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s-A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es-A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s-AR" sz="2000" b="1" dirty="0" smtClean="0">
                    <a:solidFill>
                      <a:srgbClr val="FF0000"/>
                    </a:solidFill>
                  </a:rPr>
                  <a:t>.Densidad </a:t>
                </a:r>
                <a:endParaRPr lang="es-AR" sz="2000" b="1" strike="sngStrike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54" y="5646828"/>
                <a:ext cx="5615962" cy="581506"/>
              </a:xfrm>
              <a:prstGeom prst="rect">
                <a:avLst/>
              </a:prstGeom>
              <a:blipFill rotWithShape="0">
                <a:blip r:embed="rId2"/>
                <a:stretch>
                  <a:fillRect l="-1194" b="-520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/>
          <p:cNvSpPr txBox="1"/>
          <p:nvPr/>
        </p:nvSpPr>
        <p:spPr>
          <a:xfrm>
            <a:off x="1264777" y="919091"/>
            <a:ext cx="808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Adobe Fan Heiti Std B" panose="020B0700000000000000" pitchFamily="34" charset="-128"/>
              </a:rPr>
              <a:t>RELACIÓN ENTRE VELOCIDAD Y SECCIÓN</a:t>
            </a:r>
            <a:endParaRPr lang="es-AR" sz="3200" b="1" dirty="0">
              <a:solidFill>
                <a:srgbClr val="C00000"/>
              </a:solidFill>
              <a:latin typeface="Arial Narrow" panose="020B060602020203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82817" y="1490385"/>
            <a:ext cx="678021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i="1" dirty="0" smtClean="0"/>
              <a:t>CAUDAL CONSTANTE.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i="1" dirty="0" smtClean="0"/>
              <a:t>NO SE CUMPLE LA LEY GENERAL DE LA HIDROSTÁTICA.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i="1" dirty="0" smtClean="0"/>
              <a:t>EL LÍQUIDO CIRCULA MÁS RAPIDAMENTE EN LA ZONA DE  MENOR SECCIÓN.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pic>
        <p:nvPicPr>
          <p:cNvPr id="2050" name="Picture 2" descr="Resultado de imagen para RELACION ENTRE VELOCIDAD Y SECCION EN UN FLUI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339" y="1490385"/>
            <a:ext cx="3262743" cy="168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82817" y="3407463"/>
            <a:ext cx="6161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Adobe Fan Heiti Std B" panose="020B0700000000000000" pitchFamily="34" charset="-128"/>
              </a:rPr>
              <a:t>PRESIÓN HIDRODINÁMICA</a:t>
            </a:r>
            <a:endParaRPr lang="es-AR" sz="2800" dirty="0">
              <a:solidFill>
                <a:srgbClr val="C00000"/>
              </a:solidFill>
              <a:latin typeface="Arial Rounded MT Bold" panose="020F070403050403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54579" y="3930683"/>
            <a:ext cx="6638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En un líquido en movimiento, todos los puntos situados al mismo nivel tienen la misma presión hidrodinámica.</a:t>
            </a:r>
            <a:endParaRPr lang="es-AR" sz="2000" b="1" dirty="0"/>
          </a:p>
        </p:txBody>
      </p:sp>
      <p:grpSp>
        <p:nvGrpSpPr>
          <p:cNvPr id="13" name="Grupo 12"/>
          <p:cNvGrpSpPr/>
          <p:nvPr/>
        </p:nvGrpSpPr>
        <p:grpSpPr>
          <a:xfrm rot="21435854">
            <a:off x="7732331" y="3178085"/>
            <a:ext cx="3658479" cy="2034303"/>
            <a:chOff x="7732285" y="3176166"/>
            <a:chExt cx="3658479" cy="2034303"/>
          </a:xfrm>
        </p:grpSpPr>
        <p:pic>
          <p:nvPicPr>
            <p:cNvPr id="1026" name="Picture 2" descr="Image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57" r="10581" b="33997"/>
            <a:stretch/>
          </p:blipFill>
          <p:spPr bwMode="auto">
            <a:xfrm>
              <a:off x="7732285" y="3176166"/>
              <a:ext cx="3485092" cy="2034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Llamada rectangular redondeada 5"/>
                <p:cNvSpPr/>
                <p:nvPr/>
              </p:nvSpPr>
              <p:spPr>
                <a:xfrm rot="164146">
                  <a:off x="10476364" y="4066441"/>
                  <a:ext cx="914400" cy="612648"/>
                </a:xfrm>
                <a:prstGeom prst="wedgeRoundRectCallout">
                  <a:avLst>
                    <a:gd name="adj1" fmla="val -144562"/>
                    <a:gd name="adj2" fmla="val -72840"/>
                    <a:gd name="adj3" fmla="val 16667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AR" dirty="0" smtClean="0"/>
                    <a:t>h=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6" name="Llamada rectangular redondeada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4146">
                  <a:off x="10476364" y="4066441"/>
                  <a:ext cx="914400" cy="612648"/>
                </a:xfrm>
                <a:prstGeom prst="wedgeRoundRectCallout">
                  <a:avLst>
                    <a:gd name="adj1" fmla="val -144562"/>
                    <a:gd name="adj2" fmla="val -72840"/>
                    <a:gd name="adj3" fmla="val 16667"/>
                  </a:avLst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CuadroTexto 6"/>
          <p:cNvSpPr txBox="1"/>
          <p:nvPr/>
        </p:nvSpPr>
        <p:spPr>
          <a:xfrm>
            <a:off x="875654" y="4764630"/>
            <a:ext cx="559488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b="1" dirty="0" smtClean="0"/>
              <a:t>p</a:t>
            </a:r>
            <a:r>
              <a:rPr lang="es-AR" b="1" baseline="-25000" dirty="0" smtClean="0"/>
              <a:t>2 </a:t>
            </a:r>
            <a:r>
              <a:rPr lang="es-AR" b="1" dirty="0" smtClean="0"/>
              <a:t> - p</a:t>
            </a:r>
            <a:r>
              <a:rPr lang="es-AR" b="1" baseline="-25000" dirty="0" smtClean="0"/>
              <a:t>1</a:t>
            </a:r>
            <a:r>
              <a:rPr lang="es-AR" b="1" dirty="0" smtClean="0"/>
              <a:t> = h. Peso específico del líquido</a:t>
            </a:r>
            <a:endParaRPr lang="es-A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877827" y="5111921"/>
                <a:ext cx="5615962" cy="56919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AR" b="1" dirty="0" smtClean="0"/>
                  <a:t>p</a:t>
                </a:r>
                <a:r>
                  <a:rPr lang="es-AR" b="1" baseline="-25000" dirty="0" smtClean="0"/>
                  <a:t>2 </a:t>
                </a:r>
                <a:r>
                  <a:rPr lang="es-AR" b="1" dirty="0" smtClean="0"/>
                  <a:t> = p</a:t>
                </a:r>
                <a:r>
                  <a:rPr lang="es-AR" b="1" baseline="-25000" dirty="0" smtClean="0"/>
                  <a:t>1</a:t>
                </a:r>
                <a:r>
                  <a:rPr lang="es-AR" b="1" dirty="0" smtClean="0"/>
                  <a:t> + h. Peso específico del líquido pero  </a:t>
                </a:r>
                <a:r>
                  <a:rPr lang="es-AR" b="1" dirty="0"/>
                  <a:t>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s-AR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s-AR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s-AR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AR" b="1" i="1"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s-AR" b="1" dirty="0" smtClean="0"/>
                  <a:t> </a:t>
                </a:r>
                <a:endParaRPr lang="es-AR" b="1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27" y="5111921"/>
                <a:ext cx="5615962" cy="569195"/>
              </a:xfrm>
              <a:prstGeom prst="rect">
                <a:avLst/>
              </a:prstGeom>
              <a:blipFill rotWithShape="0">
                <a:blip r:embed="rId7"/>
                <a:stretch>
                  <a:fillRect l="-869" b="-215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rma libre 8"/>
          <p:cNvSpPr/>
          <p:nvPr/>
        </p:nvSpPr>
        <p:spPr>
          <a:xfrm>
            <a:off x="5191074" y="4984454"/>
            <a:ext cx="876512" cy="718922"/>
          </a:xfrm>
          <a:custGeom>
            <a:avLst/>
            <a:gdLst>
              <a:gd name="connsiteX0" fmla="*/ 295326 w 876512"/>
              <a:gd name="connsiteY0" fmla="*/ 83492 h 718922"/>
              <a:gd name="connsiteX1" fmla="*/ 202336 w 876512"/>
              <a:gd name="connsiteY1" fmla="*/ 98990 h 718922"/>
              <a:gd name="connsiteX2" fmla="*/ 179089 w 876512"/>
              <a:gd name="connsiteY2" fmla="*/ 106739 h 718922"/>
              <a:gd name="connsiteX3" fmla="*/ 163590 w 876512"/>
              <a:gd name="connsiteY3" fmla="*/ 122238 h 718922"/>
              <a:gd name="connsiteX4" fmla="*/ 140343 w 876512"/>
              <a:gd name="connsiteY4" fmla="*/ 137736 h 718922"/>
              <a:gd name="connsiteX5" fmla="*/ 109346 w 876512"/>
              <a:gd name="connsiteY5" fmla="*/ 160983 h 718922"/>
              <a:gd name="connsiteX6" fmla="*/ 86099 w 876512"/>
              <a:gd name="connsiteY6" fmla="*/ 176482 h 718922"/>
              <a:gd name="connsiteX7" fmla="*/ 39604 w 876512"/>
              <a:gd name="connsiteY7" fmla="*/ 222977 h 718922"/>
              <a:gd name="connsiteX8" fmla="*/ 31855 w 876512"/>
              <a:gd name="connsiteY8" fmla="*/ 246224 h 718922"/>
              <a:gd name="connsiteX9" fmla="*/ 16357 w 876512"/>
              <a:gd name="connsiteY9" fmla="*/ 277221 h 718922"/>
              <a:gd name="connsiteX10" fmla="*/ 8607 w 876512"/>
              <a:gd name="connsiteY10" fmla="*/ 308217 h 718922"/>
              <a:gd name="connsiteX11" fmla="*/ 16357 w 876512"/>
              <a:gd name="connsiteY11" fmla="*/ 540692 h 718922"/>
              <a:gd name="connsiteX12" fmla="*/ 62851 w 876512"/>
              <a:gd name="connsiteY12" fmla="*/ 579438 h 718922"/>
              <a:gd name="connsiteX13" fmla="*/ 124845 w 876512"/>
              <a:gd name="connsiteY13" fmla="*/ 625932 h 718922"/>
              <a:gd name="connsiteX14" fmla="*/ 155841 w 876512"/>
              <a:gd name="connsiteY14" fmla="*/ 633682 h 718922"/>
              <a:gd name="connsiteX15" fmla="*/ 225584 w 876512"/>
              <a:gd name="connsiteY15" fmla="*/ 672427 h 718922"/>
              <a:gd name="connsiteX16" fmla="*/ 256580 w 876512"/>
              <a:gd name="connsiteY16" fmla="*/ 687926 h 718922"/>
              <a:gd name="connsiteX17" fmla="*/ 334072 w 876512"/>
              <a:gd name="connsiteY17" fmla="*/ 703424 h 718922"/>
              <a:gd name="connsiteX18" fmla="*/ 419312 w 876512"/>
              <a:gd name="connsiteY18" fmla="*/ 718922 h 718922"/>
              <a:gd name="connsiteX19" fmla="*/ 613041 w 876512"/>
              <a:gd name="connsiteY19" fmla="*/ 703424 h 718922"/>
              <a:gd name="connsiteX20" fmla="*/ 651787 w 876512"/>
              <a:gd name="connsiteY20" fmla="*/ 687926 h 718922"/>
              <a:gd name="connsiteX21" fmla="*/ 698282 w 876512"/>
              <a:gd name="connsiteY21" fmla="*/ 672427 h 718922"/>
              <a:gd name="connsiteX22" fmla="*/ 721529 w 876512"/>
              <a:gd name="connsiteY22" fmla="*/ 664678 h 718922"/>
              <a:gd name="connsiteX23" fmla="*/ 760275 w 876512"/>
              <a:gd name="connsiteY23" fmla="*/ 649180 h 718922"/>
              <a:gd name="connsiteX24" fmla="*/ 791272 w 876512"/>
              <a:gd name="connsiteY24" fmla="*/ 633682 h 718922"/>
              <a:gd name="connsiteX25" fmla="*/ 830018 w 876512"/>
              <a:gd name="connsiteY25" fmla="*/ 587187 h 718922"/>
              <a:gd name="connsiteX26" fmla="*/ 853265 w 876512"/>
              <a:gd name="connsiteY26" fmla="*/ 525193 h 718922"/>
              <a:gd name="connsiteX27" fmla="*/ 868763 w 876512"/>
              <a:gd name="connsiteY27" fmla="*/ 501946 h 718922"/>
              <a:gd name="connsiteX28" fmla="*/ 876512 w 876512"/>
              <a:gd name="connsiteY28" fmla="*/ 470949 h 718922"/>
              <a:gd name="connsiteX29" fmla="*/ 868763 w 876512"/>
              <a:gd name="connsiteY29" fmla="*/ 114488 h 718922"/>
              <a:gd name="connsiteX30" fmla="*/ 830018 w 876512"/>
              <a:gd name="connsiteY30" fmla="*/ 67993 h 718922"/>
              <a:gd name="connsiteX31" fmla="*/ 783523 w 876512"/>
              <a:gd name="connsiteY31" fmla="*/ 52495 h 718922"/>
              <a:gd name="connsiteX32" fmla="*/ 675034 w 876512"/>
              <a:gd name="connsiteY32" fmla="*/ 29248 h 718922"/>
              <a:gd name="connsiteX33" fmla="*/ 465807 w 876512"/>
              <a:gd name="connsiteY33" fmla="*/ 21499 h 718922"/>
              <a:gd name="connsiteX34" fmla="*/ 403814 w 876512"/>
              <a:gd name="connsiteY34" fmla="*/ 52495 h 718922"/>
              <a:gd name="connsiteX35" fmla="*/ 357319 w 876512"/>
              <a:gd name="connsiteY35" fmla="*/ 67993 h 718922"/>
              <a:gd name="connsiteX36" fmla="*/ 295326 w 876512"/>
              <a:gd name="connsiteY36" fmla="*/ 98990 h 718922"/>
              <a:gd name="connsiteX37" fmla="*/ 264329 w 876512"/>
              <a:gd name="connsiteY37" fmla="*/ 114488 h 718922"/>
              <a:gd name="connsiteX38" fmla="*/ 241082 w 876512"/>
              <a:gd name="connsiteY38" fmla="*/ 129987 h 7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76512" h="718922">
                <a:moveTo>
                  <a:pt x="295326" y="83492"/>
                </a:moveTo>
                <a:cubicBezTo>
                  <a:pt x="264329" y="88658"/>
                  <a:pt x="233150" y="92827"/>
                  <a:pt x="202336" y="98990"/>
                </a:cubicBezTo>
                <a:cubicBezTo>
                  <a:pt x="194326" y="100592"/>
                  <a:pt x="186093" y="102536"/>
                  <a:pt x="179089" y="106739"/>
                </a:cubicBezTo>
                <a:cubicBezTo>
                  <a:pt x="172824" y="110498"/>
                  <a:pt x="169295" y="117674"/>
                  <a:pt x="163590" y="122238"/>
                </a:cubicBezTo>
                <a:cubicBezTo>
                  <a:pt x="156318" y="128056"/>
                  <a:pt x="147921" y="132323"/>
                  <a:pt x="140343" y="137736"/>
                </a:cubicBezTo>
                <a:cubicBezTo>
                  <a:pt x="129833" y="145243"/>
                  <a:pt x="119856" y="153476"/>
                  <a:pt x="109346" y="160983"/>
                </a:cubicBezTo>
                <a:cubicBezTo>
                  <a:pt x="101767" y="166396"/>
                  <a:pt x="93060" y="170295"/>
                  <a:pt x="86099" y="176482"/>
                </a:cubicBezTo>
                <a:cubicBezTo>
                  <a:pt x="69717" y="191044"/>
                  <a:pt x="39604" y="222977"/>
                  <a:pt x="39604" y="222977"/>
                </a:cubicBezTo>
                <a:cubicBezTo>
                  <a:pt x="37021" y="230726"/>
                  <a:pt x="35073" y="238716"/>
                  <a:pt x="31855" y="246224"/>
                </a:cubicBezTo>
                <a:cubicBezTo>
                  <a:pt x="27305" y="256842"/>
                  <a:pt x="20413" y="266405"/>
                  <a:pt x="16357" y="277221"/>
                </a:cubicBezTo>
                <a:cubicBezTo>
                  <a:pt x="12617" y="287193"/>
                  <a:pt x="11190" y="297885"/>
                  <a:pt x="8607" y="308217"/>
                </a:cubicBezTo>
                <a:cubicBezTo>
                  <a:pt x="-71" y="403674"/>
                  <a:pt x="-8250" y="432421"/>
                  <a:pt x="16357" y="540692"/>
                </a:cubicBezTo>
                <a:cubicBezTo>
                  <a:pt x="19424" y="554189"/>
                  <a:pt x="53232" y="571743"/>
                  <a:pt x="62851" y="579438"/>
                </a:cubicBezTo>
                <a:cubicBezTo>
                  <a:pt x="86322" y="598215"/>
                  <a:pt x="85526" y="616101"/>
                  <a:pt x="124845" y="625932"/>
                </a:cubicBezTo>
                <a:lnTo>
                  <a:pt x="155841" y="633682"/>
                </a:lnTo>
                <a:cubicBezTo>
                  <a:pt x="246469" y="694099"/>
                  <a:pt x="168292" y="647873"/>
                  <a:pt x="225584" y="672427"/>
                </a:cubicBezTo>
                <a:cubicBezTo>
                  <a:pt x="236202" y="676978"/>
                  <a:pt x="245473" y="684752"/>
                  <a:pt x="256580" y="687926"/>
                </a:cubicBezTo>
                <a:cubicBezTo>
                  <a:pt x="281909" y="695163"/>
                  <a:pt x="308195" y="698495"/>
                  <a:pt x="334072" y="703424"/>
                </a:cubicBezTo>
                <a:lnTo>
                  <a:pt x="419312" y="718922"/>
                </a:lnTo>
                <a:cubicBezTo>
                  <a:pt x="483888" y="713756"/>
                  <a:pt x="552892" y="727483"/>
                  <a:pt x="613041" y="703424"/>
                </a:cubicBezTo>
                <a:cubicBezTo>
                  <a:pt x="625956" y="698258"/>
                  <a:pt x="638714" y="692680"/>
                  <a:pt x="651787" y="687926"/>
                </a:cubicBezTo>
                <a:cubicBezTo>
                  <a:pt x="667140" y="682343"/>
                  <a:pt x="682784" y="677593"/>
                  <a:pt x="698282" y="672427"/>
                </a:cubicBezTo>
                <a:cubicBezTo>
                  <a:pt x="706031" y="669844"/>
                  <a:pt x="713945" y="667712"/>
                  <a:pt x="721529" y="664678"/>
                </a:cubicBezTo>
                <a:cubicBezTo>
                  <a:pt x="734444" y="659512"/>
                  <a:pt x="747564" y="654829"/>
                  <a:pt x="760275" y="649180"/>
                </a:cubicBezTo>
                <a:cubicBezTo>
                  <a:pt x="770831" y="644488"/>
                  <a:pt x="780940" y="638848"/>
                  <a:pt x="791272" y="633682"/>
                </a:cubicBezTo>
                <a:cubicBezTo>
                  <a:pt x="806782" y="618171"/>
                  <a:pt x="818508" y="607905"/>
                  <a:pt x="830018" y="587187"/>
                </a:cubicBezTo>
                <a:cubicBezTo>
                  <a:pt x="887109" y="484424"/>
                  <a:pt x="818474" y="594776"/>
                  <a:pt x="853265" y="525193"/>
                </a:cubicBezTo>
                <a:cubicBezTo>
                  <a:pt x="857430" y="516863"/>
                  <a:pt x="863597" y="509695"/>
                  <a:pt x="868763" y="501946"/>
                </a:cubicBezTo>
                <a:cubicBezTo>
                  <a:pt x="871346" y="491614"/>
                  <a:pt x="876512" y="481599"/>
                  <a:pt x="876512" y="470949"/>
                </a:cubicBezTo>
                <a:cubicBezTo>
                  <a:pt x="876512" y="352101"/>
                  <a:pt x="873610" y="233238"/>
                  <a:pt x="868763" y="114488"/>
                </a:cubicBezTo>
                <a:cubicBezTo>
                  <a:pt x="867778" y="90347"/>
                  <a:pt x="850396" y="78182"/>
                  <a:pt x="830018" y="67993"/>
                </a:cubicBezTo>
                <a:cubicBezTo>
                  <a:pt x="815406" y="60687"/>
                  <a:pt x="799231" y="56983"/>
                  <a:pt x="783523" y="52495"/>
                </a:cubicBezTo>
                <a:cubicBezTo>
                  <a:pt x="729458" y="37048"/>
                  <a:pt x="725447" y="37650"/>
                  <a:pt x="675034" y="29248"/>
                </a:cubicBezTo>
                <a:cubicBezTo>
                  <a:pt x="602513" y="-19102"/>
                  <a:pt x="645427" y="2917"/>
                  <a:pt x="465807" y="21499"/>
                </a:cubicBezTo>
                <a:cubicBezTo>
                  <a:pt x="425740" y="25644"/>
                  <a:pt x="433731" y="39199"/>
                  <a:pt x="403814" y="52495"/>
                </a:cubicBezTo>
                <a:cubicBezTo>
                  <a:pt x="388885" y="59130"/>
                  <a:pt x="357319" y="67993"/>
                  <a:pt x="357319" y="67993"/>
                </a:cubicBezTo>
                <a:cubicBezTo>
                  <a:pt x="322307" y="103007"/>
                  <a:pt x="366557" y="63376"/>
                  <a:pt x="295326" y="98990"/>
                </a:cubicBezTo>
                <a:cubicBezTo>
                  <a:pt x="284994" y="104156"/>
                  <a:pt x="274359" y="108757"/>
                  <a:pt x="264329" y="114488"/>
                </a:cubicBezTo>
                <a:cubicBezTo>
                  <a:pt x="256243" y="119109"/>
                  <a:pt x="241082" y="129987"/>
                  <a:pt x="241082" y="12998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6409346" y="5117150"/>
                <a:ext cx="5122190" cy="55579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AR" b="1" dirty="0" smtClean="0"/>
                  <a:t>p</a:t>
                </a:r>
                <a:r>
                  <a:rPr lang="es-AR" b="1" baseline="-25000" dirty="0"/>
                  <a:t>2 </a:t>
                </a:r>
                <a:r>
                  <a:rPr lang="es-AR" b="1" dirty="0"/>
                  <a:t> = p</a:t>
                </a:r>
                <a:r>
                  <a:rPr lang="es-AR" b="1" baseline="-25000" dirty="0"/>
                  <a:t>1</a:t>
                </a:r>
                <a:r>
                  <a:rPr lang="es-AR" b="1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AR" i="1"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s-AR" b="1" dirty="0"/>
                  <a:t>. </a:t>
                </a:r>
                <a:r>
                  <a:rPr lang="es-AR" b="1" dirty="0" smtClean="0"/>
                  <a:t>Pe    y  Pe= </a:t>
                </a:r>
                <a:r>
                  <a:rPr lang="es-AR" b="1" dirty="0" err="1" smtClean="0"/>
                  <a:t>Densidad.g</a:t>
                </a:r>
                <a:r>
                  <a:rPr lang="es-AR" b="1" dirty="0" smtClean="0"/>
                  <a:t> </a:t>
                </a:r>
                <a:endParaRPr lang="es-AR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346" y="5117150"/>
                <a:ext cx="5122190" cy="555793"/>
              </a:xfrm>
              <a:prstGeom prst="rect">
                <a:avLst/>
              </a:prstGeom>
              <a:blipFill rotWithShape="0">
                <a:blip r:embed="rId8"/>
                <a:stretch>
                  <a:fillRect l="-951" b="-108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4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07390" y="867905"/>
            <a:ext cx="753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VELOCÍMETRO DE FLUIDOS -TUBO VENTURI</a:t>
            </a:r>
            <a:endParaRPr lang="es-AR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Resultado de imagen para tubo ventur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14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58" b="28175"/>
          <a:stretch/>
        </p:blipFill>
        <p:spPr bwMode="auto">
          <a:xfrm>
            <a:off x="7958971" y="867905"/>
            <a:ext cx="3595015" cy="156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6"/>
          <a:stretch/>
        </p:blipFill>
        <p:spPr bwMode="auto">
          <a:xfrm>
            <a:off x="1105707" y="1557578"/>
            <a:ext cx="6076950" cy="392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tubo ventu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40" y="2588785"/>
            <a:ext cx="3478778" cy="150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thumb/1/16/Venturi.gif/300px-Ventur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79" y="4097231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36908" y="5191932"/>
            <a:ext cx="6345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EfectoVenturi</a:t>
            </a:r>
            <a:r>
              <a:rPr lang="es-ES" dirty="0" smtClean="0"/>
              <a:t>: Si </a:t>
            </a:r>
            <a:r>
              <a:rPr lang="es-ES" dirty="0"/>
              <a:t>el caudal de un fluido es constante pero la sección disminuye, necesariamente la velocidad aumenta tras atravesar esta sección</a:t>
            </a:r>
            <a:r>
              <a:rPr lang="es-ES" dirty="0" smtClean="0"/>
              <a:t>.      </a:t>
            </a:r>
            <a:r>
              <a:rPr lang="es-ES" b="1" dirty="0" smtClean="0"/>
              <a:t>V</a:t>
            </a:r>
            <a:r>
              <a:rPr lang="es-ES" b="1" baseline="-25000" dirty="0" smtClean="0"/>
              <a:t>1</a:t>
            </a:r>
            <a:r>
              <a:rPr lang="es-ES" b="1" dirty="0" smtClean="0"/>
              <a:t> . S</a:t>
            </a:r>
            <a:r>
              <a:rPr lang="es-ES" b="1" baseline="-25000" dirty="0" smtClean="0"/>
              <a:t>1</a:t>
            </a:r>
            <a:r>
              <a:rPr lang="es-ES" b="1" dirty="0" smtClean="0"/>
              <a:t> = V</a:t>
            </a:r>
            <a:r>
              <a:rPr lang="es-ES" b="1" baseline="-25000" dirty="0" smtClean="0"/>
              <a:t>2</a:t>
            </a:r>
            <a:r>
              <a:rPr lang="es-ES" b="1" dirty="0" smtClean="0"/>
              <a:t> . S</a:t>
            </a:r>
            <a:r>
              <a:rPr lang="es-ES" b="1" baseline="-25000" dirty="0" smtClean="0"/>
              <a:t>2 </a:t>
            </a:r>
            <a:r>
              <a:rPr lang="es-ES" b="1" dirty="0" smtClean="0"/>
              <a:t> = Q = CAUDAL CONSTANTE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8703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79349" y="906651"/>
            <a:ext cx="498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TEOREMA DE BERNOULLI</a:t>
            </a:r>
            <a:endParaRPr lang="es-AR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44659" y="1534332"/>
            <a:ext cx="1047685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/>
              <a:t>En todo fluido ideal (sin viscosidad ni rozamiento), incomprensible, en régimen laminar de circulación por un conducto cerrado, la energía que posee el fluido permanece constante a lo largo de todo su recorrido.</a:t>
            </a:r>
            <a:endParaRPr lang="es-AR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44659" y="2549471"/>
            <a:ext cx="5160934" cy="2893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sz="2000" b="1" dirty="0" smtClean="0"/>
              <a:t>Viscosidad: </a:t>
            </a:r>
          </a:p>
          <a:p>
            <a:pPr algn="just"/>
            <a:r>
              <a:rPr lang="es-ES" b="1" dirty="0" smtClean="0"/>
              <a:t>La</a:t>
            </a:r>
            <a:r>
              <a:rPr lang="es-ES" b="1" dirty="0"/>
              <a:t> Viscosidad es la resistencia que tienen las moléculas que conforman un líquido para separarse unas de otras, es decir, es la oposición de un fluido a deformarse y esta oposición es debida a las fuerzas de </a:t>
            </a:r>
            <a:r>
              <a:rPr lang="es-ES" b="1" dirty="0" smtClean="0"/>
              <a:t>cohesión </a:t>
            </a:r>
            <a:r>
              <a:rPr lang="es-ES" b="1" dirty="0"/>
              <a:t>que tienen unas moléculas de un líquido o fluido con respecto a las otras moléculas del mismo líquido</a:t>
            </a:r>
            <a:r>
              <a:rPr lang="es-ES" b="1" dirty="0" smtClean="0"/>
              <a:t>. Cabe aclarar que esta resistencia comienza a actuar cuando el líquido se pone en movimiento.</a:t>
            </a:r>
            <a:endParaRPr lang="es-AR" b="1" dirty="0"/>
          </a:p>
        </p:txBody>
      </p:sp>
      <p:pic>
        <p:nvPicPr>
          <p:cNvPr id="6" name="Picture 2" descr="Resultado de imagen para regimen lamin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8" t="21925" r="8694" b="62134"/>
          <a:stretch/>
        </p:blipFill>
        <p:spPr bwMode="auto">
          <a:xfrm>
            <a:off x="6221631" y="2729345"/>
            <a:ext cx="4911258" cy="271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2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4137528" y="863641"/>
            <a:ext cx="6313979" cy="3311760"/>
            <a:chOff x="779030" y="1128045"/>
            <a:chExt cx="7429500" cy="3311760"/>
          </a:xfrm>
        </p:grpSpPr>
        <p:pic>
          <p:nvPicPr>
            <p:cNvPr id="3076" name="Picture 4" descr="http://e-ducativa.catedu.es/44700165/aula/archivos/repositorio/4750/4918/html/bernoullis_law_derivation_diagram.gi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30" y="1210830"/>
              <a:ext cx="7429500" cy="3228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uadroTexto 3"/>
            <p:cNvSpPr txBox="1"/>
            <p:nvPr/>
          </p:nvSpPr>
          <p:spPr>
            <a:xfrm>
              <a:off x="1222049" y="1871529"/>
              <a:ext cx="504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M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3263069" y="1871529"/>
              <a:ext cx="479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M´ </a:t>
              </a:r>
              <a:endParaRPr lang="es-AR" dirty="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1341690" y="3435409"/>
              <a:ext cx="384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N</a:t>
              </a:r>
              <a:endParaRPr lang="es-AR" dirty="0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3246689" y="3435409"/>
              <a:ext cx="512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N´</a:t>
              </a:r>
              <a:endParaRPr lang="es-AR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5221480" y="1128045"/>
              <a:ext cx="606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L</a:t>
              </a:r>
              <a:endParaRPr lang="es-AR" dirty="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5324030" y="3056106"/>
              <a:ext cx="606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L´</a:t>
              </a:r>
              <a:endParaRPr lang="es-AR" dirty="0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6937762" y="3056106"/>
              <a:ext cx="606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O´</a:t>
              </a:r>
              <a:endParaRPr lang="es-AR" dirty="0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036881" y="1128045"/>
              <a:ext cx="606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O</a:t>
              </a:r>
              <a:endParaRPr lang="es-A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611706" y="4689246"/>
                <a:ext cx="3341405" cy="136473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AR" b="1" dirty="0" smtClean="0"/>
                  <a:t>Energía cinética: </a:t>
                </a:r>
              </a:p>
              <a:p>
                <a:pPr algn="just"/>
                <a:r>
                  <a:rPr lang="es-AR" b="1" dirty="0" smtClean="0"/>
                  <a:t>Es la energía que posee una masa en movimiento. </a:t>
                </a:r>
              </a:p>
              <a:p>
                <a:pPr algn="just"/>
                <a:r>
                  <a:rPr lang="es-AR" b="1" dirty="0" smtClean="0">
                    <a:solidFill>
                      <a:srgbClr val="FF0000"/>
                    </a:solidFill>
                  </a:rPr>
                  <a:t>E</a:t>
                </a:r>
                <a:r>
                  <a:rPr lang="es-AR" b="1" baseline="-25000" dirty="0" smtClean="0">
                    <a:solidFill>
                      <a:srgbClr val="FF0000"/>
                    </a:solidFill>
                  </a:rPr>
                  <a:t>C</a:t>
                </a:r>
                <a:r>
                  <a:rPr lang="es-AR" b="1" baseline="-25000" dirty="0">
                    <a:solidFill>
                      <a:srgbClr val="FF0000"/>
                    </a:solidFill>
                  </a:rPr>
                  <a:t>=</a:t>
                </a:r>
                <a:r>
                  <a:rPr lang="es-AR" b="1" dirty="0">
                    <a:solidFill>
                      <a:srgbClr val="FF0000"/>
                    </a:solidFill>
                  </a:rPr>
                  <a:t> ½ 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s-A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AR" b="1" dirty="0">
                    <a:solidFill>
                      <a:srgbClr val="FF0000"/>
                    </a:solidFill>
                  </a:rPr>
                  <a:t>= Kg.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s-AR" b="1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06" y="4689246"/>
                <a:ext cx="3341405" cy="1364733"/>
              </a:xfrm>
              <a:prstGeom prst="rect">
                <a:avLst/>
              </a:prstGeom>
              <a:blipFill rotWithShape="0">
                <a:blip r:embed="rId3"/>
                <a:stretch>
                  <a:fillRect l="-1460" t="-2232" r="-1642" b="-267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/>
              <p:cNvSpPr txBox="1"/>
              <p:nvPr/>
            </p:nvSpPr>
            <p:spPr>
              <a:xfrm>
                <a:off x="4013953" y="4686571"/>
                <a:ext cx="3692363" cy="136473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AR" b="1" dirty="0" smtClean="0"/>
                  <a:t>Energía potencial: </a:t>
                </a:r>
              </a:p>
              <a:p>
                <a:pPr algn="just"/>
                <a:r>
                  <a:rPr lang="es-AR" b="1" dirty="0" smtClean="0"/>
                  <a:t>Es la energía que posee una cierta masa ubicada a una altura “h”.</a:t>
                </a:r>
              </a:p>
              <a:p>
                <a:pPr algn="just"/>
                <a:r>
                  <a:rPr lang="es-AR" b="1" dirty="0">
                    <a:solidFill>
                      <a:srgbClr val="7030A0"/>
                    </a:solidFill>
                  </a:rPr>
                  <a:t>E</a:t>
                </a:r>
                <a:r>
                  <a:rPr lang="es-AR" b="1" baseline="-25000" dirty="0" err="1">
                    <a:solidFill>
                      <a:srgbClr val="7030A0"/>
                    </a:solidFill>
                  </a:rPr>
                  <a:t>p</a:t>
                </a:r>
                <a:r>
                  <a:rPr lang="es-AR" b="1" baseline="-25000" dirty="0">
                    <a:solidFill>
                      <a:srgbClr val="7030A0"/>
                    </a:solidFill>
                  </a:rPr>
                  <a:t>=</a:t>
                </a:r>
                <a:r>
                  <a:rPr lang="es-AR" b="1" dirty="0">
                    <a:solidFill>
                      <a:srgbClr val="7030A0"/>
                    </a:solidFill>
                  </a:rPr>
                  <a:t> </a:t>
                </a:r>
                <a:r>
                  <a:rPr lang="es-AR" b="1" dirty="0" err="1">
                    <a:solidFill>
                      <a:srgbClr val="7030A0"/>
                    </a:solidFill>
                  </a:rPr>
                  <a:t>m.g.h</a:t>
                </a:r>
                <a:r>
                  <a:rPr lang="es-AR" b="1" dirty="0">
                    <a:solidFill>
                      <a:srgbClr val="7030A0"/>
                    </a:solidFill>
                  </a:rPr>
                  <a:t>= Kg.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s-AR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s-AR" b="1" dirty="0">
                    <a:solidFill>
                      <a:srgbClr val="7030A0"/>
                    </a:solidFill>
                  </a:rPr>
                  <a:t>.m= Kg.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s-AR" b="1" dirty="0"/>
              </a:p>
            </p:txBody>
          </p:sp>
        </mc:Choice>
        <mc:Fallback xmlns="">
          <p:sp>
            <p:nvSpPr>
              <p:cNvPr id="32" name="Cuadro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953" y="4686571"/>
                <a:ext cx="3692363" cy="1364733"/>
              </a:xfrm>
              <a:prstGeom prst="rect">
                <a:avLst/>
              </a:prstGeom>
              <a:blipFill rotWithShape="0">
                <a:blip r:embed="rId4"/>
                <a:stretch>
                  <a:fillRect l="-1320" t="-2679" r="-1485" b="-267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uadroTexto 32"/>
          <p:cNvSpPr txBox="1"/>
          <p:nvPr/>
        </p:nvSpPr>
        <p:spPr>
          <a:xfrm>
            <a:off x="7751036" y="4686571"/>
            <a:ext cx="369236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Energía de flujo: </a:t>
            </a:r>
            <a:endParaRPr lang="es-ES" b="1" dirty="0" smtClean="0"/>
          </a:p>
          <a:p>
            <a:r>
              <a:rPr lang="es-ES" b="1" dirty="0" smtClean="0"/>
              <a:t>es </a:t>
            </a:r>
            <a:r>
              <a:rPr lang="es-ES" b="1" dirty="0"/>
              <a:t>la energía que un fluido contiene debido a la presión que </a:t>
            </a:r>
            <a:r>
              <a:rPr lang="es-ES" b="1" dirty="0" smtClean="0"/>
              <a:t>posee.</a:t>
            </a:r>
            <a:endParaRPr lang="es-A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/>
              <p:cNvSpPr txBox="1"/>
              <p:nvPr/>
            </p:nvSpPr>
            <p:spPr>
              <a:xfrm>
                <a:off x="704740" y="2526463"/>
                <a:ext cx="2701199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AR" sz="2400" b="1" dirty="0" smtClean="0">
                        <a:solidFill>
                          <a:srgbClr val="FF0000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s-AR" sz="2400" b="1" baseline="-25000" dirty="0" smtClean="0">
                        <a:solidFill>
                          <a:srgbClr val="FF0000"/>
                        </a:solidFill>
                      </a:rPr>
                      <m:t>C</m:t>
                    </m:r>
                  </m:oMath>
                </a14:m>
                <a:r>
                  <a:rPr lang="es-AR" sz="2400" dirty="0" smtClean="0"/>
                  <a:t>+</a:t>
                </a:r>
                <a:r>
                  <a:rPr lang="es-AR" sz="2400" b="1" dirty="0">
                    <a:solidFill>
                      <a:srgbClr val="7030A0"/>
                    </a:solidFill>
                  </a:rPr>
                  <a:t> E</a:t>
                </a:r>
                <a:r>
                  <a:rPr lang="es-AR" sz="2400" b="1" baseline="-25000" dirty="0">
                    <a:solidFill>
                      <a:srgbClr val="7030A0"/>
                    </a:solidFill>
                  </a:rPr>
                  <a:t>p </a:t>
                </a:r>
                <a:r>
                  <a:rPr lang="es-AR" sz="2400" dirty="0" smtClean="0"/>
                  <a:t>+P</a:t>
                </a:r>
                <a14:m>
                  <m:oMath xmlns:m="http://schemas.openxmlformats.org/officeDocument/2006/math">
                    <m:r>
                      <a:rPr lang="es-A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A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𝑐𝑡𝑒</m:t>
                    </m:r>
                    <m:r>
                      <a:rPr lang="es-A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s-AR" sz="2400" dirty="0"/>
              </a:p>
            </p:txBody>
          </p:sp>
        </mc:Choice>
        <mc:Fallback xmlns="">
          <p:sp>
            <p:nvSpPr>
              <p:cNvPr id="29" name="Cuadro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40" y="2526463"/>
                <a:ext cx="270119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51" t="-10526" b="-2894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adroTexto 29"/>
          <p:cNvSpPr txBox="1"/>
          <p:nvPr/>
        </p:nvSpPr>
        <p:spPr>
          <a:xfrm>
            <a:off x="734938" y="734938"/>
            <a:ext cx="4469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FF0000"/>
                </a:solidFill>
              </a:rPr>
              <a:t>ECUACÍON DE BERNOULLI</a:t>
            </a:r>
            <a:endParaRPr lang="es-A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34835906"/>
              </p:ext>
            </p:extLst>
          </p:nvPr>
        </p:nvGraphicFramePr>
        <p:xfrm>
          <a:off x="905854" y="85458"/>
          <a:ext cx="10536964" cy="6001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6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energia potencial en un liquido"/>
          <p:cNvSpPr>
            <a:spLocks noChangeAspect="1" noChangeArrowheads="1"/>
          </p:cNvSpPr>
          <p:nvPr/>
        </p:nvSpPr>
        <p:spPr bwMode="auto">
          <a:xfrm>
            <a:off x="1702364" y="16501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560" y="828021"/>
            <a:ext cx="4705928" cy="352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266</TotalTime>
  <Words>335</Words>
  <Application>Microsoft Office PowerPoint</Application>
  <PresentationFormat>Panorámica</PresentationFormat>
  <Paragraphs>51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Adobe Fan Heiti Std B</vt:lpstr>
      <vt:lpstr>Arial</vt:lpstr>
      <vt:lpstr>Arial Narrow</vt:lpstr>
      <vt:lpstr>Arial Rounded MT Bold</vt:lpstr>
      <vt:lpstr>Cambria Math</vt:lpstr>
      <vt:lpstr>Garamond</vt:lpstr>
      <vt:lpstr>Orgánico</vt:lpstr>
      <vt:lpstr>Hidrodinámica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hidrodinámica</dc:title>
  <dc:creator>Gustavo Moll</dc:creator>
  <cp:lastModifiedBy>GUSTAVO</cp:lastModifiedBy>
  <cp:revision>29</cp:revision>
  <dcterms:created xsi:type="dcterms:W3CDTF">2019-04-11T22:11:33Z</dcterms:created>
  <dcterms:modified xsi:type="dcterms:W3CDTF">2021-01-21T17:17:09Z</dcterms:modified>
</cp:coreProperties>
</file>